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Rustic Printed" charset="1" panose="00000000000000000000"/>
      <p:regular r:id="rId22"/>
    </p:embeddedFont>
    <p:embeddedFont>
      <p:font typeface="Ruda" charset="1" panose="02000000000000000000"/>
      <p:regular r:id="rId23"/>
    </p:embeddedFont>
    <p:embeddedFont>
      <p:font typeface="Montserrat Classic Bold" charset="1" panose="00000800000000000000"/>
      <p:regular r:id="rId24"/>
    </p:embeddedFont>
    <p:embeddedFont>
      <p:font typeface="Montserrat Classic" charset="1" panose="00000500000000000000"/>
      <p:regular r:id="rId25"/>
    </p:embeddedFont>
    <p:embeddedFont>
      <p:font typeface="Montserrat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VAGbmy9iGC4.mp4" Type="http://schemas.openxmlformats.org/officeDocument/2006/relationships/video"/><Relationship Id="rId4" Target="../media/VAGbmy9iGC4.mp4" Type="http://schemas.microsoft.com/office/2007/relationships/media"/><Relationship Id="rId5" Target="../media/image29.png" Type="http://schemas.openxmlformats.org/officeDocument/2006/relationships/image"/><Relationship Id="rId6"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VAGbnLGVcN4.mp4" Type="http://schemas.openxmlformats.org/officeDocument/2006/relationships/video"/><Relationship Id="rId4" Target="../media/VAGbnLGVcN4.mp4" Type="http://schemas.microsoft.com/office/2007/relationships/media"/><Relationship Id="rId5" Target="../media/image32.jpeg" Type="http://schemas.openxmlformats.org/officeDocument/2006/relationships/image"/><Relationship Id="rId6" Target="../media/VAGbnJ3Hh68.mp4" Type="http://schemas.openxmlformats.org/officeDocument/2006/relationships/video"/><Relationship Id="rId7" Target="../media/VAGbnJ3Hh68.mp4" Type="http://schemas.microsoft.com/office/2007/relationships/media"/><Relationship Id="rId8" Target="../media/image33.png" Type="http://schemas.openxmlformats.org/officeDocument/2006/relationships/image"/><Relationship Id="rId9"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ukmars.org/contests/contest-rules/micromouse-classic/" TargetMode="External" Type="http://schemas.openxmlformats.org/officeDocument/2006/relationships/hyperlink"/><Relationship Id="rId4" Target="https://ukmars.org/contests/contest-rules/micromouse-classic/"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jpeg" Type="http://schemas.openxmlformats.org/officeDocument/2006/relationships/image"/><Relationship Id="rId7" Target="../media/image7.png" Type="http://schemas.openxmlformats.org/officeDocument/2006/relationships/image"/><Relationship Id="rId8"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jpeg" Type="http://schemas.openxmlformats.org/officeDocument/2006/relationships/image"/><Relationship Id="rId4" Target="../media/VAGbmJjQOh8.mp4" Type="http://schemas.openxmlformats.org/officeDocument/2006/relationships/video"/><Relationship Id="rId5" Target="../media/VAGbmJjQOh8.mp4" Type="http://schemas.microsoft.com/office/2007/relationships/media"/><Relationship Id="rId6"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320957" y="2527613"/>
            <a:ext cx="13646087" cy="3283671"/>
          </a:xfrm>
          <a:prstGeom prst="rect">
            <a:avLst/>
          </a:prstGeom>
        </p:spPr>
        <p:txBody>
          <a:bodyPr anchor="t" rtlCol="false" tIns="0" lIns="0" bIns="0" rIns="0">
            <a:spAutoFit/>
          </a:bodyPr>
          <a:lstStyle/>
          <a:p>
            <a:pPr algn="ctr">
              <a:lnSpc>
                <a:spcPts val="23185"/>
              </a:lnSpc>
            </a:pPr>
            <a:r>
              <a:rPr lang="en-US" sz="16560">
                <a:solidFill>
                  <a:srgbClr val="FFFFFF"/>
                </a:solidFill>
                <a:latin typeface="Rustic Printed"/>
                <a:ea typeface="Rustic Printed"/>
                <a:cs typeface="Rustic Printed"/>
                <a:sym typeface="Rustic Printed"/>
              </a:rPr>
              <a:t>ALGERNON</a:t>
            </a:r>
          </a:p>
        </p:txBody>
      </p:sp>
      <p:sp>
        <p:nvSpPr>
          <p:cNvPr name="TextBox 3" id="3"/>
          <p:cNvSpPr txBox="true"/>
          <p:nvPr/>
        </p:nvSpPr>
        <p:spPr>
          <a:xfrm rot="0">
            <a:off x="4551949" y="8146089"/>
            <a:ext cx="9184103" cy="1112211"/>
          </a:xfrm>
          <a:prstGeom prst="rect">
            <a:avLst/>
          </a:prstGeom>
        </p:spPr>
        <p:txBody>
          <a:bodyPr anchor="t" rtlCol="false" tIns="0" lIns="0" bIns="0" rIns="0">
            <a:spAutoFit/>
          </a:bodyPr>
          <a:lstStyle/>
          <a:p>
            <a:pPr algn="ctr">
              <a:lnSpc>
                <a:spcPts val="9158"/>
              </a:lnSpc>
            </a:pPr>
            <a:r>
              <a:rPr lang="en-US" sz="6542">
                <a:solidFill>
                  <a:srgbClr val="FFFFFF"/>
                </a:solidFill>
                <a:latin typeface="Ruda"/>
                <a:ea typeface="Ruda"/>
                <a:cs typeface="Ruda"/>
                <a:sym typeface="Ruda"/>
              </a:rPr>
              <a:t>By Luke Steppens</a:t>
            </a:r>
          </a:p>
        </p:txBody>
      </p:sp>
      <p:sp>
        <p:nvSpPr>
          <p:cNvPr name="TextBox 4" id="4"/>
          <p:cNvSpPr txBox="true"/>
          <p:nvPr/>
        </p:nvSpPr>
        <p:spPr>
          <a:xfrm rot="0">
            <a:off x="4551949" y="1068895"/>
            <a:ext cx="9184103" cy="1112211"/>
          </a:xfrm>
          <a:prstGeom prst="rect">
            <a:avLst/>
          </a:prstGeom>
        </p:spPr>
        <p:txBody>
          <a:bodyPr anchor="t" rtlCol="false" tIns="0" lIns="0" bIns="0" rIns="0">
            <a:spAutoFit/>
          </a:bodyPr>
          <a:lstStyle/>
          <a:p>
            <a:pPr algn="ctr">
              <a:lnSpc>
                <a:spcPts val="9158"/>
              </a:lnSpc>
            </a:pPr>
            <a:r>
              <a:rPr lang="en-US" sz="6542">
                <a:solidFill>
                  <a:srgbClr val="FFFFFF"/>
                </a:solidFill>
                <a:latin typeface="Ruda"/>
                <a:ea typeface="Ruda"/>
                <a:cs typeface="Ruda"/>
                <a:sym typeface="Ruda"/>
              </a:rPr>
              <a:t>Robotics COMP207</a:t>
            </a:r>
          </a:p>
        </p:txBody>
      </p:sp>
      <p:sp>
        <p:nvSpPr>
          <p:cNvPr name="TextBox 5" id="5"/>
          <p:cNvSpPr txBox="true"/>
          <p:nvPr/>
        </p:nvSpPr>
        <p:spPr>
          <a:xfrm rot="0">
            <a:off x="4551949" y="5696984"/>
            <a:ext cx="9184103" cy="1011120"/>
          </a:xfrm>
          <a:prstGeom prst="rect">
            <a:avLst/>
          </a:prstGeom>
        </p:spPr>
        <p:txBody>
          <a:bodyPr anchor="t" rtlCol="false" tIns="0" lIns="0" bIns="0" rIns="0">
            <a:spAutoFit/>
          </a:bodyPr>
          <a:lstStyle/>
          <a:p>
            <a:pPr algn="ctr">
              <a:lnSpc>
                <a:spcPts val="8318"/>
              </a:lnSpc>
            </a:pPr>
            <a:r>
              <a:rPr lang="en-US" sz="5942">
                <a:solidFill>
                  <a:srgbClr val="FFFFFF"/>
                </a:solidFill>
                <a:latin typeface="Ruda"/>
                <a:ea typeface="Ruda"/>
                <a:cs typeface="Ruda"/>
                <a:sym typeface="Ruda"/>
              </a:rPr>
              <a:t>Project: Micro-Mouse</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93252" y="4730000"/>
            <a:ext cx="6969872" cy="1069976"/>
          </a:xfrm>
          <a:prstGeom prst="rect">
            <a:avLst/>
          </a:prstGeom>
        </p:spPr>
        <p:txBody>
          <a:bodyPr anchor="t" rtlCol="false" tIns="0" lIns="0" bIns="0" rIns="0">
            <a:spAutoFit/>
          </a:bodyPr>
          <a:lstStyle/>
          <a:p>
            <a:pPr algn="l">
              <a:lnSpc>
                <a:spcPts val="8000"/>
              </a:lnSpc>
            </a:pPr>
            <a:r>
              <a:rPr lang="en-US" b="true" sz="8000">
                <a:solidFill>
                  <a:srgbClr val="000000"/>
                </a:solidFill>
                <a:latin typeface="Montserrat Classic Bold"/>
                <a:ea typeface="Montserrat Classic Bold"/>
                <a:cs typeface="Montserrat Classic Bold"/>
                <a:sym typeface="Montserrat Classic Bold"/>
              </a:rPr>
              <a:t>TECHNIQUES</a:t>
            </a:r>
          </a:p>
        </p:txBody>
      </p:sp>
      <p:sp>
        <p:nvSpPr>
          <p:cNvPr name="TextBox 3" id="3"/>
          <p:cNvSpPr txBox="true"/>
          <p:nvPr/>
        </p:nvSpPr>
        <p:spPr>
          <a:xfrm rot="0">
            <a:off x="1593252" y="6118184"/>
            <a:ext cx="6433982" cy="1054100"/>
          </a:xfrm>
          <a:prstGeom prst="rect">
            <a:avLst/>
          </a:prstGeom>
        </p:spPr>
        <p:txBody>
          <a:bodyPr anchor="t" rtlCol="false" tIns="0" lIns="0" bIns="0" rIns="0">
            <a:spAutoFit/>
          </a:bodyPr>
          <a:lstStyle/>
          <a:p>
            <a:pPr algn="l">
              <a:lnSpc>
                <a:spcPts val="2800"/>
              </a:lnSpc>
            </a:pPr>
            <a:r>
              <a:rPr lang="en-US" sz="2000">
                <a:solidFill>
                  <a:srgbClr val="000000"/>
                </a:solidFill>
                <a:latin typeface="Montserrat Classic"/>
                <a:ea typeface="Montserrat Classic"/>
                <a:cs typeface="Montserrat Classic"/>
                <a:sym typeface="Montserrat Classic"/>
              </a:rPr>
              <a:t>These are a selection of the tools used to create the Chassis, Wheels, Tires, Battery Holder and Bumper. </a:t>
            </a:r>
          </a:p>
        </p:txBody>
      </p:sp>
      <p:grpSp>
        <p:nvGrpSpPr>
          <p:cNvPr name="Group 4" id="4"/>
          <p:cNvGrpSpPr/>
          <p:nvPr/>
        </p:nvGrpSpPr>
        <p:grpSpPr>
          <a:xfrm rot="-1330815">
            <a:off x="9144000" y="0"/>
            <a:ext cx="9235941" cy="10287000"/>
            <a:chOff x="0" y="0"/>
            <a:chExt cx="2432511" cy="2709333"/>
          </a:xfrm>
        </p:grpSpPr>
        <p:sp>
          <p:nvSpPr>
            <p:cNvPr name="Freeform 5" id="5"/>
            <p:cNvSpPr/>
            <p:nvPr/>
          </p:nvSpPr>
          <p:spPr>
            <a:xfrm flipH="false" flipV="false" rot="0">
              <a:off x="0" y="0"/>
              <a:ext cx="2432511" cy="2709333"/>
            </a:xfrm>
            <a:custGeom>
              <a:avLst/>
              <a:gdLst/>
              <a:ahLst/>
              <a:cxnLst/>
              <a:rect r="r" b="b" t="t" l="l"/>
              <a:pathLst>
                <a:path h="2709333" w="2432511">
                  <a:moveTo>
                    <a:pt x="0" y="0"/>
                  </a:moveTo>
                  <a:lnTo>
                    <a:pt x="2432511" y="0"/>
                  </a:lnTo>
                  <a:lnTo>
                    <a:pt x="2432511" y="2709333"/>
                  </a:lnTo>
                  <a:lnTo>
                    <a:pt x="0" y="2709333"/>
                  </a:lnTo>
                  <a:close/>
                </a:path>
              </a:pathLst>
            </a:custGeom>
            <a:solidFill>
              <a:srgbClr val="FFF6E3"/>
            </a:solidFill>
          </p:spPr>
        </p:sp>
        <p:sp>
          <p:nvSpPr>
            <p:cNvPr name="TextBox 6" id="6"/>
            <p:cNvSpPr txBox="true"/>
            <p:nvPr/>
          </p:nvSpPr>
          <p:spPr>
            <a:xfrm>
              <a:off x="0" y="-38100"/>
              <a:ext cx="2432511" cy="274743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593252" y="3257591"/>
            <a:ext cx="7428403" cy="1377950"/>
          </a:xfrm>
          <a:prstGeom prst="rect">
            <a:avLst/>
          </a:prstGeom>
        </p:spPr>
        <p:txBody>
          <a:bodyPr anchor="t" rtlCol="false" tIns="0" lIns="0" bIns="0" rIns="0">
            <a:spAutoFit/>
          </a:bodyPr>
          <a:lstStyle/>
          <a:p>
            <a:pPr algn="l">
              <a:lnSpc>
                <a:spcPts val="10599"/>
              </a:lnSpc>
            </a:pPr>
            <a:r>
              <a:rPr lang="en-US" sz="9999" b="true">
                <a:solidFill>
                  <a:srgbClr val="000000"/>
                </a:solidFill>
                <a:latin typeface="Montserrat Bold"/>
                <a:ea typeface="Montserrat Bold"/>
                <a:cs typeface="Montserrat Bold"/>
                <a:sym typeface="Montserrat Bold"/>
              </a:rPr>
              <a:t>Fusion 360</a:t>
            </a:r>
          </a:p>
        </p:txBody>
      </p:sp>
      <p:sp>
        <p:nvSpPr>
          <p:cNvPr name="TextBox 8" id="8"/>
          <p:cNvSpPr txBox="true"/>
          <p:nvPr/>
        </p:nvSpPr>
        <p:spPr>
          <a:xfrm rot="0">
            <a:off x="10120430" y="1452551"/>
            <a:ext cx="7430406" cy="9696450"/>
          </a:xfrm>
          <a:prstGeom prst="rect">
            <a:avLst/>
          </a:prstGeom>
        </p:spPr>
        <p:txBody>
          <a:bodyPr anchor="t" rtlCol="false" tIns="0" lIns="0" bIns="0" rIns="0">
            <a:spAutoFit/>
          </a:bodyPr>
          <a:lstStyle/>
          <a:p>
            <a:pPr algn="l">
              <a:lnSpc>
                <a:spcPts val="4500"/>
              </a:lnSpc>
            </a:pPr>
            <a:r>
              <a:rPr lang="en-US" sz="3000" b="true">
                <a:solidFill>
                  <a:srgbClr val="000000"/>
                </a:solidFill>
                <a:latin typeface="Montserrat Classic Bold"/>
                <a:ea typeface="Montserrat Classic Bold"/>
                <a:cs typeface="Montserrat Classic Bold"/>
                <a:sym typeface="Montserrat Classic Bold"/>
              </a:rPr>
              <a:t>Extrusion</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Rectangular Pattern</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Circular Pattern</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Pipe</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Mirror</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Fillet</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Chamfer</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Combine</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Offset</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Scale</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Shell</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Joint</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Offset Plane</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Appearance</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a:t>
            </a:r>
          </a:p>
          <a:p>
            <a:pPr algn="l">
              <a:lnSpc>
                <a:spcPts val="4500"/>
              </a:lnSpc>
            </a:pPr>
            <a:r>
              <a:rPr lang="en-US" sz="3000" b="true">
                <a:solidFill>
                  <a:srgbClr val="000000"/>
                </a:solidFill>
                <a:latin typeface="Montserrat Classic Bold"/>
                <a:ea typeface="Montserrat Classic Bold"/>
                <a:cs typeface="Montserrat Classic Bold"/>
                <a:sym typeface="Montserrat Classic Bold"/>
              </a:rPr>
              <a:t>         </a:t>
            </a:r>
          </a:p>
          <a:p>
            <a:pPr algn="l" marL="0" indent="0" lvl="1">
              <a:lnSpc>
                <a:spcPts val="4500"/>
              </a:lnSpc>
              <a:spcBef>
                <a:spcPct val="0"/>
              </a:spcBef>
            </a:pPr>
            <a:r>
              <a:rPr lang="en-US" b="true" sz="3000">
                <a:solidFill>
                  <a:srgbClr val="000000"/>
                </a:solidFill>
                <a:latin typeface="Montserrat Classic Bold"/>
                <a:ea typeface="Montserrat Classic Bold"/>
                <a:cs typeface="Montserrat Classic Bold"/>
                <a:sym typeface="Montserrat Classic Bold"/>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7658" y="-361441"/>
            <a:ext cx="9829008" cy="4318008"/>
            <a:chOff x="0" y="0"/>
            <a:chExt cx="2588710" cy="1137253"/>
          </a:xfrm>
        </p:grpSpPr>
        <p:sp>
          <p:nvSpPr>
            <p:cNvPr name="Freeform 3" id="3"/>
            <p:cNvSpPr/>
            <p:nvPr/>
          </p:nvSpPr>
          <p:spPr>
            <a:xfrm flipH="false" flipV="false" rot="0">
              <a:off x="0" y="0"/>
              <a:ext cx="2588710" cy="1137253"/>
            </a:xfrm>
            <a:custGeom>
              <a:avLst/>
              <a:gdLst/>
              <a:ahLst/>
              <a:cxnLst/>
              <a:rect r="r" b="b" t="t" l="l"/>
              <a:pathLst>
                <a:path h="1137253" w="2588710">
                  <a:moveTo>
                    <a:pt x="0" y="0"/>
                  </a:moveTo>
                  <a:lnTo>
                    <a:pt x="2588710" y="0"/>
                  </a:lnTo>
                  <a:lnTo>
                    <a:pt x="2588710" y="1137253"/>
                  </a:lnTo>
                  <a:lnTo>
                    <a:pt x="0" y="1137253"/>
                  </a:lnTo>
                  <a:close/>
                </a:path>
              </a:pathLst>
            </a:custGeom>
            <a:solidFill>
              <a:srgbClr val="FFF6E3"/>
            </a:solidFill>
          </p:spPr>
        </p:sp>
        <p:sp>
          <p:nvSpPr>
            <p:cNvPr name="TextBox 4" id="4"/>
            <p:cNvSpPr txBox="true"/>
            <p:nvPr/>
          </p:nvSpPr>
          <p:spPr>
            <a:xfrm>
              <a:off x="0" y="-38100"/>
              <a:ext cx="2588710" cy="11753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586881" y="6703439"/>
            <a:ext cx="5749340" cy="3302732"/>
            <a:chOff x="0" y="0"/>
            <a:chExt cx="7665786" cy="4403643"/>
          </a:xfrm>
        </p:grpSpPr>
        <p:pic>
          <p:nvPicPr>
            <p:cNvPr name="Picture 6" id="6"/>
            <p:cNvPicPr>
              <a:picLocks noChangeAspect="true"/>
            </p:cNvPicPr>
            <p:nvPr/>
          </p:nvPicPr>
          <p:blipFill>
            <a:blip r:embed="rId2"/>
            <a:srcRect l="0" t="9186" r="0" b="9186"/>
            <a:stretch>
              <a:fillRect/>
            </a:stretch>
          </p:blipFill>
          <p:spPr>
            <a:xfrm flipH="false" flipV="false">
              <a:off x="0" y="0"/>
              <a:ext cx="7665786" cy="4403643"/>
            </a:xfrm>
            <a:prstGeom prst="rect">
              <a:avLst/>
            </a:prstGeom>
          </p:spPr>
        </p:pic>
      </p:grpSp>
      <p:sp>
        <p:nvSpPr>
          <p:cNvPr name="Freeform 7" id="7"/>
          <p:cNvSpPr/>
          <p:nvPr/>
        </p:nvSpPr>
        <p:spPr>
          <a:xfrm flipH="false" flipV="false" rot="0">
            <a:off x="1624639" y="7223969"/>
            <a:ext cx="2688025" cy="2395017"/>
          </a:xfrm>
          <a:custGeom>
            <a:avLst/>
            <a:gdLst/>
            <a:ahLst/>
            <a:cxnLst/>
            <a:rect r="r" b="b" t="t" l="l"/>
            <a:pathLst>
              <a:path h="2395017" w="2688025">
                <a:moveTo>
                  <a:pt x="0" y="0"/>
                </a:moveTo>
                <a:lnTo>
                  <a:pt x="2688025" y="0"/>
                </a:lnTo>
                <a:lnTo>
                  <a:pt x="2688025" y="2395017"/>
                </a:lnTo>
                <a:lnTo>
                  <a:pt x="0" y="2395017"/>
                </a:lnTo>
                <a:lnTo>
                  <a:pt x="0" y="0"/>
                </a:lnTo>
                <a:close/>
              </a:path>
            </a:pathLst>
          </a:custGeom>
          <a:blipFill>
            <a:blip r:embed="rId3"/>
            <a:stretch>
              <a:fillRect l="-14948" t="-11809" r="-12376" b="-9835"/>
            </a:stretch>
          </a:blipFill>
        </p:spPr>
      </p:sp>
      <p:sp>
        <p:nvSpPr>
          <p:cNvPr name="Freeform 8" id="8"/>
          <p:cNvSpPr/>
          <p:nvPr/>
        </p:nvSpPr>
        <p:spPr>
          <a:xfrm flipH="false" flipV="false" rot="6130249">
            <a:off x="12419881" y="6473542"/>
            <a:ext cx="3056214" cy="3367729"/>
          </a:xfrm>
          <a:custGeom>
            <a:avLst/>
            <a:gdLst/>
            <a:ahLst/>
            <a:cxnLst/>
            <a:rect r="r" b="b" t="t" l="l"/>
            <a:pathLst>
              <a:path h="3367729" w="3056214">
                <a:moveTo>
                  <a:pt x="0" y="0"/>
                </a:moveTo>
                <a:lnTo>
                  <a:pt x="3056214" y="0"/>
                </a:lnTo>
                <a:lnTo>
                  <a:pt x="3056214" y="3367729"/>
                </a:lnTo>
                <a:lnTo>
                  <a:pt x="0" y="3367729"/>
                </a:lnTo>
                <a:lnTo>
                  <a:pt x="0" y="0"/>
                </a:lnTo>
                <a:close/>
              </a:path>
            </a:pathLst>
          </a:custGeom>
          <a:blipFill>
            <a:blip r:embed="rId4"/>
            <a:stretch>
              <a:fillRect l="0" t="0" r="0" b="0"/>
            </a:stretch>
          </a:blipFill>
        </p:spPr>
      </p:sp>
      <p:sp>
        <p:nvSpPr>
          <p:cNvPr name="Freeform 9" id="9"/>
          <p:cNvSpPr/>
          <p:nvPr/>
        </p:nvSpPr>
        <p:spPr>
          <a:xfrm flipH="false" flipV="false" rot="0">
            <a:off x="11226496" y="845830"/>
            <a:ext cx="6032804" cy="4607554"/>
          </a:xfrm>
          <a:custGeom>
            <a:avLst/>
            <a:gdLst/>
            <a:ahLst/>
            <a:cxnLst/>
            <a:rect r="r" b="b" t="t" l="l"/>
            <a:pathLst>
              <a:path h="4607554" w="6032804">
                <a:moveTo>
                  <a:pt x="0" y="0"/>
                </a:moveTo>
                <a:lnTo>
                  <a:pt x="6032804" y="0"/>
                </a:lnTo>
                <a:lnTo>
                  <a:pt x="6032804" y="4607554"/>
                </a:lnTo>
                <a:lnTo>
                  <a:pt x="0" y="4607554"/>
                </a:lnTo>
                <a:lnTo>
                  <a:pt x="0" y="0"/>
                </a:lnTo>
                <a:close/>
              </a:path>
            </a:pathLst>
          </a:custGeom>
          <a:blipFill>
            <a:blip r:embed="rId5"/>
            <a:stretch>
              <a:fillRect l="0" t="0" r="0" b="0"/>
            </a:stretch>
          </a:blipFill>
        </p:spPr>
      </p:sp>
      <p:sp>
        <p:nvSpPr>
          <p:cNvPr name="TextBox 10" id="10"/>
          <p:cNvSpPr txBox="true"/>
          <p:nvPr/>
        </p:nvSpPr>
        <p:spPr>
          <a:xfrm rot="0">
            <a:off x="1095825" y="1481959"/>
            <a:ext cx="8982112" cy="1119640"/>
          </a:xfrm>
          <a:prstGeom prst="rect">
            <a:avLst/>
          </a:prstGeom>
        </p:spPr>
        <p:txBody>
          <a:bodyPr anchor="t" rtlCol="false" tIns="0" lIns="0" bIns="0" rIns="0">
            <a:spAutoFit/>
          </a:bodyPr>
          <a:lstStyle/>
          <a:p>
            <a:pPr algn="l">
              <a:lnSpc>
                <a:spcPts val="8876"/>
              </a:lnSpc>
            </a:pPr>
            <a:r>
              <a:rPr lang="en-US" sz="7397" b="true">
                <a:solidFill>
                  <a:srgbClr val="000000"/>
                </a:solidFill>
                <a:latin typeface="Montserrat Classic Bold"/>
                <a:ea typeface="Montserrat Classic Bold"/>
                <a:cs typeface="Montserrat Classic Bold"/>
                <a:sym typeface="Montserrat Classic Bold"/>
              </a:rPr>
              <a:t>LASER CUTTING </a:t>
            </a:r>
          </a:p>
        </p:txBody>
      </p:sp>
      <p:sp>
        <p:nvSpPr>
          <p:cNvPr name="TextBox 11" id="11"/>
          <p:cNvSpPr txBox="true"/>
          <p:nvPr/>
        </p:nvSpPr>
        <p:spPr>
          <a:xfrm rot="0">
            <a:off x="1028700" y="4370129"/>
            <a:ext cx="7873418" cy="3020060"/>
          </a:xfrm>
          <a:prstGeom prst="rect">
            <a:avLst/>
          </a:prstGeom>
        </p:spPr>
        <p:txBody>
          <a:bodyPr anchor="t" rtlCol="false" tIns="0" lIns="0" bIns="0" rIns="0">
            <a:spAutoFit/>
          </a:bodyPr>
          <a:lstStyle/>
          <a:p>
            <a:pPr algn="l">
              <a:lnSpc>
                <a:spcPts val="2380"/>
              </a:lnSpc>
            </a:pPr>
            <a:r>
              <a:rPr lang="en-US" sz="1700">
                <a:solidFill>
                  <a:srgbClr val="000000"/>
                </a:solidFill>
                <a:latin typeface="Montserrat Classic"/>
                <a:ea typeface="Montserrat Classic"/>
                <a:cs typeface="Montserrat Classic"/>
                <a:sym typeface="Montserrat Classic"/>
              </a:rPr>
              <a:t>A quick line-based design combined with the circular pattern tool allowed for a paw design to be laser cut. The paw design, along with the wheel, was laser cut in the same process. Laser cutting offers several advantages over 3D printing:</a:t>
            </a:r>
          </a:p>
          <a:p>
            <a:pPr algn="l">
              <a:lnSpc>
                <a:spcPts val="2380"/>
              </a:lnSpc>
            </a:pPr>
          </a:p>
          <a:p>
            <a:pPr algn="l" marL="367032" indent="-183516" lvl="1">
              <a:lnSpc>
                <a:spcPts val="2380"/>
              </a:lnSpc>
              <a:buFont typeface="Arial"/>
              <a:buChar char="•"/>
            </a:pPr>
            <a:r>
              <a:rPr lang="en-US" sz="1700">
                <a:solidFill>
                  <a:srgbClr val="000000"/>
                </a:solidFill>
                <a:latin typeface="Montserrat Classic"/>
                <a:ea typeface="Montserrat Classic"/>
                <a:cs typeface="Montserrat Classic"/>
                <a:sym typeface="Montserrat Classic"/>
              </a:rPr>
              <a:t>It is significantly faster, enabling quicker iterations.</a:t>
            </a:r>
          </a:p>
          <a:p>
            <a:pPr algn="l" marL="367032" indent="-183516" lvl="1">
              <a:lnSpc>
                <a:spcPts val="2380"/>
              </a:lnSpc>
              <a:buFont typeface="Arial"/>
              <a:buChar char="•"/>
            </a:pPr>
            <a:r>
              <a:rPr lang="en-US" sz="1700">
                <a:solidFill>
                  <a:srgbClr val="000000"/>
                </a:solidFill>
                <a:latin typeface="Montserrat Classic"/>
                <a:ea typeface="Montserrat Classic"/>
                <a:cs typeface="Montserrat Classic"/>
                <a:sym typeface="Montserrat Classic"/>
              </a:rPr>
              <a:t>It uses more sustainable resources.</a:t>
            </a:r>
          </a:p>
          <a:p>
            <a:pPr algn="l" marL="367032" indent="-183516" lvl="1">
              <a:lnSpc>
                <a:spcPts val="2380"/>
              </a:lnSpc>
              <a:buFont typeface="Arial"/>
              <a:buChar char="•"/>
            </a:pPr>
            <a:r>
              <a:rPr lang="en-US" sz="1700">
                <a:solidFill>
                  <a:srgbClr val="000000"/>
                </a:solidFill>
                <a:latin typeface="Montserrat Classic"/>
                <a:ea typeface="Montserrat Classic"/>
                <a:cs typeface="Montserrat Classic"/>
                <a:sym typeface="Montserrat Classic"/>
              </a:rPr>
              <a:t>It provides greater precision for finer details compared to 3D printers.</a:t>
            </a:r>
          </a:p>
          <a:p>
            <a:pPr algn="l">
              <a:lnSpc>
                <a:spcPts val="2380"/>
              </a:lnSpc>
            </a:pPr>
          </a:p>
          <a:p>
            <a:pPr algn="l">
              <a:lnSpc>
                <a:spcPts val="28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91351"/>
            <a:ext cx="9526703" cy="10669703"/>
            <a:chOff x="0" y="0"/>
            <a:chExt cx="2509090" cy="2810127"/>
          </a:xfrm>
        </p:grpSpPr>
        <p:sp>
          <p:nvSpPr>
            <p:cNvPr name="Freeform 3" id="3"/>
            <p:cNvSpPr/>
            <p:nvPr/>
          </p:nvSpPr>
          <p:spPr>
            <a:xfrm flipH="false" flipV="false" rot="0">
              <a:off x="0" y="0"/>
              <a:ext cx="2509090" cy="2810128"/>
            </a:xfrm>
            <a:custGeom>
              <a:avLst/>
              <a:gdLst/>
              <a:ahLst/>
              <a:cxnLst/>
              <a:rect r="r" b="b" t="t" l="l"/>
              <a:pathLst>
                <a:path h="2810128" w="2509090">
                  <a:moveTo>
                    <a:pt x="0" y="0"/>
                  </a:moveTo>
                  <a:lnTo>
                    <a:pt x="2509090" y="0"/>
                  </a:lnTo>
                  <a:lnTo>
                    <a:pt x="2509090" y="2810128"/>
                  </a:lnTo>
                  <a:lnTo>
                    <a:pt x="0" y="2810128"/>
                  </a:lnTo>
                  <a:close/>
                </a:path>
              </a:pathLst>
            </a:custGeom>
            <a:solidFill>
              <a:srgbClr val="FFF6E3"/>
            </a:solidFill>
          </p:spPr>
        </p:sp>
        <p:sp>
          <p:nvSpPr>
            <p:cNvPr name="TextBox 4" id="4"/>
            <p:cNvSpPr txBox="true"/>
            <p:nvPr/>
          </p:nvSpPr>
          <p:spPr>
            <a:xfrm>
              <a:off x="0" y="-38100"/>
              <a:ext cx="2509090" cy="28482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564705" y="1028700"/>
            <a:ext cx="5781889" cy="8229600"/>
            <a:chOff x="0" y="0"/>
            <a:chExt cx="1461702" cy="2080500"/>
          </a:xfrm>
        </p:grpSpPr>
        <p:sp>
          <p:nvSpPr>
            <p:cNvPr name="Freeform 6" id="6"/>
            <p:cNvSpPr/>
            <p:nvPr/>
          </p:nvSpPr>
          <p:spPr>
            <a:xfrm flipH="false" flipV="false" rot="0">
              <a:off x="0" y="0"/>
              <a:ext cx="1461702" cy="2080500"/>
            </a:xfrm>
            <a:custGeom>
              <a:avLst/>
              <a:gdLst/>
              <a:ahLst/>
              <a:cxnLst/>
              <a:rect r="r" b="b" t="t" l="l"/>
              <a:pathLst>
                <a:path h="2080500" w="1461702">
                  <a:moveTo>
                    <a:pt x="0" y="0"/>
                  </a:moveTo>
                  <a:lnTo>
                    <a:pt x="1461702" y="0"/>
                  </a:lnTo>
                  <a:lnTo>
                    <a:pt x="1461702" y="2080500"/>
                  </a:lnTo>
                  <a:lnTo>
                    <a:pt x="0" y="2080500"/>
                  </a:lnTo>
                  <a:close/>
                </a:path>
              </a:pathLst>
            </a:custGeom>
            <a:solidFill>
              <a:srgbClr val="000000"/>
            </a:solidFill>
          </p:spPr>
        </p:sp>
        <p:sp>
          <p:nvSpPr>
            <p:cNvPr name="TextBox 7" id="7"/>
            <p:cNvSpPr txBox="true"/>
            <p:nvPr/>
          </p:nvSpPr>
          <p:spPr>
            <a:xfrm>
              <a:off x="0" y="-38100"/>
              <a:ext cx="1461702" cy="21186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865893" y="1352478"/>
            <a:ext cx="5179514" cy="7582043"/>
            <a:chOff x="0" y="0"/>
            <a:chExt cx="6906019" cy="10109391"/>
          </a:xfrm>
        </p:grpSpPr>
        <p:pic>
          <p:nvPicPr>
            <p:cNvPr name="Picture 9" id="9">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4942" t="6876" r="14674" b="3124"/>
            <a:stretch>
              <a:fillRect/>
            </a:stretch>
          </p:blipFill>
          <p:spPr>
            <a:xfrm flipH="false" flipV="false">
              <a:off x="0" y="0"/>
              <a:ext cx="6906019" cy="10109391"/>
            </a:xfrm>
            <a:prstGeom prst="rect">
              <a:avLst/>
            </a:prstGeom>
          </p:spPr>
        </p:pic>
      </p:grpSp>
      <p:sp>
        <p:nvSpPr>
          <p:cNvPr name="Freeform 10" id="10"/>
          <p:cNvSpPr/>
          <p:nvPr/>
        </p:nvSpPr>
        <p:spPr>
          <a:xfrm flipH="false" flipV="false" rot="576713">
            <a:off x="1081356" y="4479939"/>
            <a:ext cx="3484298" cy="3758993"/>
          </a:xfrm>
          <a:custGeom>
            <a:avLst/>
            <a:gdLst/>
            <a:ahLst/>
            <a:cxnLst/>
            <a:rect r="r" b="b" t="t" l="l"/>
            <a:pathLst>
              <a:path h="3758993" w="3484298">
                <a:moveTo>
                  <a:pt x="0" y="0"/>
                </a:moveTo>
                <a:lnTo>
                  <a:pt x="3484298" y="0"/>
                </a:lnTo>
                <a:lnTo>
                  <a:pt x="3484298" y="3758993"/>
                </a:lnTo>
                <a:lnTo>
                  <a:pt x="0" y="3758993"/>
                </a:lnTo>
                <a:lnTo>
                  <a:pt x="0" y="0"/>
                </a:lnTo>
                <a:close/>
              </a:path>
            </a:pathLst>
          </a:custGeom>
          <a:blipFill>
            <a:blip r:embed="rId5"/>
            <a:stretch>
              <a:fillRect l="-19138" t="-10551" r="-18178" b="-8090"/>
            </a:stretch>
          </a:blipFill>
        </p:spPr>
      </p:sp>
      <p:sp>
        <p:nvSpPr>
          <p:cNvPr name="Freeform 11" id="11"/>
          <p:cNvSpPr/>
          <p:nvPr/>
        </p:nvSpPr>
        <p:spPr>
          <a:xfrm flipH="false" flipV="false" rot="-2395409">
            <a:off x="4239852" y="5788586"/>
            <a:ext cx="4189300" cy="1298683"/>
          </a:xfrm>
          <a:custGeom>
            <a:avLst/>
            <a:gdLst/>
            <a:ahLst/>
            <a:cxnLst/>
            <a:rect r="r" b="b" t="t" l="l"/>
            <a:pathLst>
              <a:path h="1298683" w="4189300">
                <a:moveTo>
                  <a:pt x="0" y="0"/>
                </a:moveTo>
                <a:lnTo>
                  <a:pt x="4189299" y="0"/>
                </a:lnTo>
                <a:lnTo>
                  <a:pt x="4189299" y="1298683"/>
                </a:lnTo>
                <a:lnTo>
                  <a:pt x="0" y="1298683"/>
                </a:lnTo>
                <a:lnTo>
                  <a:pt x="0" y="0"/>
                </a:lnTo>
                <a:close/>
              </a:path>
            </a:pathLst>
          </a:custGeom>
          <a:blipFill>
            <a:blip r:embed="rId6"/>
            <a:stretch>
              <a:fillRect l="0" t="0" r="0" b="0"/>
            </a:stretch>
          </a:blipFill>
        </p:spPr>
      </p:sp>
      <p:sp>
        <p:nvSpPr>
          <p:cNvPr name="TextBox 12" id="12"/>
          <p:cNvSpPr txBox="true"/>
          <p:nvPr/>
        </p:nvSpPr>
        <p:spPr>
          <a:xfrm rot="0">
            <a:off x="1234813" y="744718"/>
            <a:ext cx="7240420" cy="1113790"/>
          </a:xfrm>
          <a:prstGeom prst="rect">
            <a:avLst/>
          </a:prstGeom>
        </p:spPr>
        <p:txBody>
          <a:bodyPr anchor="t" rtlCol="false" tIns="0" lIns="0" bIns="0" rIns="0">
            <a:spAutoFit/>
          </a:bodyPr>
          <a:lstStyle/>
          <a:p>
            <a:pPr algn="l">
              <a:lnSpc>
                <a:spcPts val="8480"/>
              </a:lnSpc>
            </a:pPr>
            <a:r>
              <a:rPr lang="en-US" b="true" sz="8000">
                <a:solidFill>
                  <a:srgbClr val="000000"/>
                </a:solidFill>
                <a:latin typeface="Montserrat Classic Bold"/>
                <a:ea typeface="Montserrat Classic Bold"/>
                <a:cs typeface="Montserrat Classic Bold"/>
                <a:sym typeface="Montserrat Classic Bold"/>
              </a:rPr>
              <a:t>3D SCANNING</a:t>
            </a:r>
          </a:p>
        </p:txBody>
      </p:sp>
      <p:sp>
        <p:nvSpPr>
          <p:cNvPr name="TextBox 13" id="13"/>
          <p:cNvSpPr txBox="true"/>
          <p:nvPr/>
        </p:nvSpPr>
        <p:spPr>
          <a:xfrm rot="0">
            <a:off x="1494647" y="3541575"/>
            <a:ext cx="6595000" cy="1054100"/>
          </a:xfrm>
          <a:prstGeom prst="rect">
            <a:avLst/>
          </a:prstGeom>
        </p:spPr>
        <p:txBody>
          <a:bodyPr anchor="t" rtlCol="false" tIns="0" lIns="0" bIns="0" rIns="0">
            <a:spAutoFit/>
          </a:bodyPr>
          <a:lstStyle/>
          <a:p>
            <a:pPr algn="l">
              <a:lnSpc>
                <a:spcPts val="2800"/>
              </a:lnSpc>
            </a:pPr>
            <a:r>
              <a:rPr lang="en-US" sz="2000">
                <a:solidFill>
                  <a:srgbClr val="000000"/>
                </a:solidFill>
                <a:latin typeface="Montserrat Classic"/>
                <a:ea typeface="Montserrat Classic"/>
                <a:cs typeface="Montserrat Classic"/>
                <a:sym typeface="Montserrat Classic"/>
              </a:rPr>
              <a:t>The GLTB file was then converted into an STL file and imported into fusion where all the background was cut away leaving just the exhaust.</a:t>
            </a:r>
          </a:p>
        </p:txBody>
      </p:sp>
      <p:sp>
        <p:nvSpPr>
          <p:cNvPr name="TextBox 14" id="14"/>
          <p:cNvSpPr txBox="true"/>
          <p:nvPr/>
        </p:nvSpPr>
        <p:spPr>
          <a:xfrm rot="0">
            <a:off x="1557522" y="1987275"/>
            <a:ext cx="6532124" cy="1054100"/>
          </a:xfrm>
          <a:prstGeom prst="rect">
            <a:avLst/>
          </a:prstGeom>
        </p:spPr>
        <p:txBody>
          <a:bodyPr anchor="t" rtlCol="false" tIns="0" lIns="0" bIns="0" rIns="0">
            <a:spAutoFit/>
          </a:bodyPr>
          <a:lstStyle/>
          <a:p>
            <a:pPr algn="l">
              <a:lnSpc>
                <a:spcPts val="2800"/>
              </a:lnSpc>
            </a:pPr>
            <a:r>
              <a:rPr lang="en-US" sz="2000">
                <a:solidFill>
                  <a:srgbClr val="000000"/>
                </a:solidFill>
                <a:latin typeface="Montserrat Classic"/>
                <a:ea typeface="Montserrat Classic"/>
                <a:cs typeface="Montserrat Classic"/>
                <a:sym typeface="Montserrat Classic"/>
              </a:rPr>
              <a:t>First I made an exhaust from clay and scanned it with the Polycam app, using all 150 shots for the greatest detail.</a:t>
            </a:r>
          </a:p>
        </p:txBody>
      </p:sp>
      <p:sp>
        <p:nvSpPr>
          <p:cNvPr name="TextBox 15" id="15"/>
          <p:cNvSpPr txBox="true"/>
          <p:nvPr/>
        </p:nvSpPr>
        <p:spPr>
          <a:xfrm rot="0">
            <a:off x="1234813" y="8999855"/>
            <a:ext cx="6595000" cy="488315"/>
          </a:xfrm>
          <a:prstGeom prst="rect">
            <a:avLst/>
          </a:prstGeom>
        </p:spPr>
        <p:txBody>
          <a:bodyPr anchor="t" rtlCol="false" tIns="0" lIns="0" bIns="0" rIns="0">
            <a:spAutoFit/>
          </a:bodyPr>
          <a:lstStyle/>
          <a:p>
            <a:pPr algn="l">
              <a:lnSpc>
                <a:spcPts val="1960"/>
              </a:lnSpc>
            </a:pPr>
            <a:r>
              <a:rPr lang="en-US" sz="1400">
                <a:solidFill>
                  <a:srgbClr val="000000"/>
                </a:solidFill>
                <a:latin typeface="Montserrat Classic"/>
                <a:ea typeface="Montserrat Classic"/>
                <a:cs typeface="Montserrat Classic"/>
                <a:sym typeface="Montserrat Classic"/>
              </a:rPr>
              <a:t>The GLTB file was then converted into an STL file and imported into fusion where all the background was cut away leaving just the exhaust.</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5078" y="-191351"/>
            <a:ext cx="18910736" cy="5264818"/>
            <a:chOff x="0" y="0"/>
            <a:chExt cx="4980605" cy="1386619"/>
          </a:xfrm>
        </p:grpSpPr>
        <p:sp>
          <p:nvSpPr>
            <p:cNvPr name="Freeform 3" id="3"/>
            <p:cNvSpPr/>
            <p:nvPr/>
          </p:nvSpPr>
          <p:spPr>
            <a:xfrm flipH="false" flipV="false" rot="0">
              <a:off x="0" y="0"/>
              <a:ext cx="4980605" cy="1386619"/>
            </a:xfrm>
            <a:custGeom>
              <a:avLst/>
              <a:gdLst/>
              <a:ahLst/>
              <a:cxnLst/>
              <a:rect r="r" b="b" t="t" l="l"/>
              <a:pathLst>
                <a:path h="1386619" w="4980605">
                  <a:moveTo>
                    <a:pt x="0" y="0"/>
                  </a:moveTo>
                  <a:lnTo>
                    <a:pt x="4980605" y="0"/>
                  </a:lnTo>
                  <a:lnTo>
                    <a:pt x="4980605" y="1386619"/>
                  </a:lnTo>
                  <a:lnTo>
                    <a:pt x="0" y="1386619"/>
                  </a:lnTo>
                  <a:close/>
                </a:path>
              </a:pathLst>
            </a:custGeom>
            <a:solidFill>
              <a:srgbClr val="FFF6E3"/>
            </a:solidFill>
          </p:spPr>
        </p:sp>
        <p:sp>
          <p:nvSpPr>
            <p:cNvPr name="TextBox 4" id="4"/>
            <p:cNvSpPr txBox="true"/>
            <p:nvPr/>
          </p:nvSpPr>
          <p:spPr>
            <a:xfrm>
              <a:off x="0" y="-38100"/>
              <a:ext cx="4980605" cy="14247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30290" y="571695"/>
            <a:ext cx="7660861" cy="3917910"/>
            <a:chOff x="0" y="0"/>
            <a:chExt cx="1938364" cy="991316"/>
          </a:xfrm>
        </p:grpSpPr>
        <p:sp>
          <p:nvSpPr>
            <p:cNvPr name="Freeform 6" id="6"/>
            <p:cNvSpPr/>
            <p:nvPr/>
          </p:nvSpPr>
          <p:spPr>
            <a:xfrm flipH="false" flipV="false" rot="0">
              <a:off x="0" y="0"/>
              <a:ext cx="1938364" cy="991316"/>
            </a:xfrm>
            <a:custGeom>
              <a:avLst/>
              <a:gdLst/>
              <a:ahLst/>
              <a:cxnLst/>
              <a:rect r="r" b="b" t="t" l="l"/>
              <a:pathLst>
                <a:path h="991316" w="1938364">
                  <a:moveTo>
                    <a:pt x="0" y="0"/>
                  </a:moveTo>
                  <a:lnTo>
                    <a:pt x="1938364" y="0"/>
                  </a:lnTo>
                  <a:lnTo>
                    <a:pt x="1938364" y="991316"/>
                  </a:lnTo>
                  <a:lnTo>
                    <a:pt x="0" y="991316"/>
                  </a:lnTo>
                  <a:close/>
                </a:path>
              </a:pathLst>
            </a:custGeom>
            <a:solidFill>
              <a:srgbClr val="000000"/>
            </a:solidFill>
          </p:spPr>
        </p:sp>
        <p:sp>
          <p:nvSpPr>
            <p:cNvPr name="TextBox 7" id="7"/>
            <p:cNvSpPr txBox="true"/>
            <p:nvPr/>
          </p:nvSpPr>
          <p:spPr>
            <a:xfrm>
              <a:off x="0" y="-38100"/>
              <a:ext cx="1938364" cy="102941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171421" y="5535771"/>
            <a:ext cx="7660861" cy="3917910"/>
            <a:chOff x="0" y="0"/>
            <a:chExt cx="1938364" cy="991316"/>
          </a:xfrm>
        </p:grpSpPr>
        <p:sp>
          <p:nvSpPr>
            <p:cNvPr name="Freeform 9" id="9"/>
            <p:cNvSpPr/>
            <p:nvPr/>
          </p:nvSpPr>
          <p:spPr>
            <a:xfrm flipH="false" flipV="false" rot="0">
              <a:off x="0" y="0"/>
              <a:ext cx="1938364" cy="991316"/>
            </a:xfrm>
            <a:custGeom>
              <a:avLst/>
              <a:gdLst/>
              <a:ahLst/>
              <a:cxnLst/>
              <a:rect r="r" b="b" t="t" l="l"/>
              <a:pathLst>
                <a:path h="991316" w="1938364">
                  <a:moveTo>
                    <a:pt x="0" y="0"/>
                  </a:moveTo>
                  <a:lnTo>
                    <a:pt x="1938364" y="0"/>
                  </a:lnTo>
                  <a:lnTo>
                    <a:pt x="1938364" y="991316"/>
                  </a:lnTo>
                  <a:lnTo>
                    <a:pt x="0" y="991316"/>
                  </a:lnTo>
                  <a:close/>
                </a:path>
              </a:pathLst>
            </a:custGeom>
            <a:solidFill>
              <a:srgbClr val="000000"/>
            </a:solidFill>
          </p:spPr>
        </p:sp>
        <p:sp>
          <p:nvSpPr>
            <p:cNvPr name="TextBox 10" id="10"/>
            <p:cNvSpPr txBox="true"/>
            <p:nvPr/>
          </p:nvSpPr>
          <p:spPr>
            <a:xfrm>
              <a:off x="0" y="-38100"/>
              <a:ext cx="1938364" cy="102941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345480" y="771326"/>
            <a:ext cx="7230481" cy="3518647"/>
            <a:chOff x="0" y="0"/>
            <a:chExt cx="9640641" cy="4691529"/>
          </a:xfrm>
        </p:grpSpPr>
        <p:pic>
          <p:nvPicPr>
            <p:cNvPr name="Picture 12" id="1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7013" r="0" b="7013"/>
            <a:stretch>
              <a:fillRect/>
            </a:stretch>
          </p:blipFill>
          <p:spPr>
            <a:xfrm flipH="false" flipV="false">
              <a:off x="0" y="0"/>
              <a:ext cx="9640641" cy="4691529"/>
            </a:xfrm>
            <a:prstGeom prst="rect">
              <a:avLst/>
            </a:prstGeom>
          </p:spPr>
        </p:pic>
      </p:grpSp>
      <p:grpSp>
        <p:nvGrpSpPr>
          <p:cNvPr name="Group 13" id="13"/>
          <p:cNvGrpSpPr/>
          <p:nvPr/>
        </p:nvGrpSpPr>
        <p:grpSpPr>
          <a:xfrm rot="0">
            <a:off x="9386611" y="5735402"/>
            <a:ext cx="7230481" cy="3518647"/>
            <a:chOff x="0" y="0"/>
            <a:chExt cx="9640641" cy="4691529"/>
          </a:xfrm>
        </p:grpSpPr>
        <p:pic>
          <p:nvPicPr>
            <p:cNvPr name="Picture 14" id="1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7013" r="0" b="7013"/>
            <a:stretch>
              <a:fillRect/>
            </a:stretch>
          </p:blipFill>
          <p:spPr>
            <a:xfrm flipH="false" flipV="false">
              <a:off x="0" y="0"/>
              <a:ext cx="9640641" cy="4691529"/>
            </a:xfrm>
            <a:prstGeom prst="rect">
              <a:avLst/>
            </a:prstGeom>
          </p:spPr>
        </p:pic>
      </p:grpSp>
      <p:sp>
        <p:nvSpPr>
          <p:cNvPr name="Freeform 15" id="15"/>
          <p:cNvSpPr/>
          <p:nvPr/>
        </p:nvSpPr>
        <p:spPr>
          <a:xfrm flipH="false" flipV="false" rot="0">
            <a:off x="6263495" y="5535771"/>
            <a:ext cx="2140158" cy="3917910"/>
          </a:xfrm>
          <a:custGeom>
            <a:avLst/>
            <a:gdLst/>
            <a:ahLst/>
            <a:cxnLst/>
            <a:rect r="r" b="b" t="t" l="l"/>
            <a:pathLst>
              <a:path h="3917910" w="2140158">
                <a:moveTo>
                  <a:pt x="0" y="0"/>
                </a:moveTo>
                <a:lnTo>
                  <a:pt x="2140158" y="0"/>
                </a:lnTo>
                <a:lnTo>
                  <a:pt x="2140158" y="3917910"/>
                </a:lnTo>
                <a:lnTo>
                  <a:pt x="0" y="3917910"/>
                </a:lnTo>
                <a:lnTo>
                  <a:pt x="0" y="0"/>
                </a:lnTo>
                <a:close/>
              </a:path>
            </a:pathLst>
          </a:custGeom>
          <a:blipFill>
            <a:blip r:embed="rId8"/>
            <a:stretch>
              <a:fillRect l="0" t="0" r="0" b="0"/>
            </a:stretch>
          </a:blipFill>
        </p:spPr>
      </p:sp>
      <p:sp>
        <p:nvSpPr>
          <p:cNvPr name="Freeform 16" id="16"/>
          <p:cNvSpPr/>
          <p:nvPr/>
        </p:nvSpPr>
        <p:spPr>
          <a:xfrm flipH="false" flipV="false" rot="0">
            <a:off x="6273292" y="1160599"/>
            <a:ext cx="2140158" cy="2872696"/>
          </a:xfrm>
          <a:custGeom>
            <a:avLst/>
            <a:gdLst/>
            <a:ahLst/>
            <a:cxnLst/>
            <a:rect r="r" b="b" t="t" l="l"/>
            <a:pathLst>
              <a:path h="2872696" w="2140158">
                <a:moveTo>
                  <a:pt x="0" y="0"/>
                </a:moveTo>
                <a:lnTo>
                  <a:pt x="2140158" y="0"/>
                </a:lnTo>
                <a:lnTo>
                  <a:pt x="2140158" y="2872696"/>
                </a:lnTo>
                <a:lnTo>
                  <a:pt x="0" y="2872696"/>
                </a:lnTo>
                <a:lnTo>
                  <a:pt x="0" y="0"/>
                </a:lnTo>
                <a:close/>
              </a:path>
            </a:pathLst>
          </a:custGeom>
          <a:blipFill>
            <a:blip r:embed="rId9"/>
            <a:stretch>
              <a:fillRect l="0" t="0" r="0" b="0"/>
            </a:stretch>
          </a:blipFill>
        </p:spPr>
      </p:sp>
      <p:sp>
        <p:nvSpPr>
          <p:cNvPr name="TextBox 17" id="17"/>
          <p:cNvSpPr txBox="true"/>
          <p:nvPr/>
        </p:nvSpPr>
        <p:spPr>
          <a:xfrm rot="0">
            <a:off x="458179" y="439204"/>
            <a:ext cx="5308545" cy="721395"/>
          </a:xfrm>
          <a:prstGeom prst="rect">
            <a:avLst/>
          </a:prstGeom>
        </p:spPr>
        <p:txBody>
          <a:bodyPr anchor="t" rtlCol="false" tIns="0" lIns="0" bIns="0" rIns="0">
            <a:spAutoFit/>
          </a:bodyPr>
          <a:lstStyle/>
          <a:p>
            <a:pPr algn="ctr">
              <a:lnSpc>
                <a:spcPts val="5460"/>
              </a:lnSpc>
            </a:pPr>
            <a:r>
              <a:rPr lang="en-US" b="true" sz="5151">
                <a:solidFill>
                  <a:srgbClr val="000000"/>
                </a:solidFill>
                <a:latin typeface="Montserrat Classic Bold"/>
                <a:ea typeface="Montserrat Classic Bold"/>
                <a:cs typeface="Montserrat Classic Bold"/>
                <a:sym typeface="Montserrat Classic Bold"/>
              </a:rPr>
              <a:t>PROGRAMMING</a:t>
            </a:r>
          </a:p>
        </p:txBody>
      </p:sp>
      <p:sp>
        <p:nvSpPr>
          <p:cNvPr name="TextBox 18" id="18"/>
          <p:cNvSpPr txBox="true"/>
          <p:nvPr/>
        </p:nvSpPr>
        <p:spPr>
          <a:xfrm rot="0">
            <a:off x="668451" y="6767800"/>
            <a:ext cx="4888001" cy="1054100"/>
          </a:xfrm>
          <a:prstGeom prst="rect">
            <a:avLst/>
          </a:prstGeom>
        </p:spPr>
        <p:txBody>
          <a:bodyPr anchor="t" rtlCol="false" tIns="0" lIns="0" bIns="0" rIns="0">
            <a:spAutoFit/>
          </a:bodyPr>
          <a:lstStyle/>
          <a:p>
            <a:pPr algn="ctr">
              <a:lnSpc>
                <a:spcPts val="2800"/>
              </a:lnSpc>
            </a:pPr>
            <a:r>
              <a:rPr lang="en-US" sz="2000">
                <a:solidFill>
                  <a:srgbClr val="000000"/>
                </a:solidFill>
                <a:latin typeface="Montserrat Classic"/>
                <a:ea typeface="Montserrat Classic"/>
                <a:cs typeface="Montserrat Classic"/>
                <a:sym typeface="Montserrat Classic"/>
              </a:rPr>
              <a:t>Longer more complicated code</a:t>
            </a:r>
          </a:p>
          <a:p>
            <a:pPr algn="ctr">
              <a:lnSpc>
                <a:spcPts val="2800"/>
              </a:lnSpc>
            </a:pPr>
            <a:r>
              <a:rPr lang="en-US" sz="2000">
                <a:solidFill>
                  <a:srgbClr val="000000"/>
                </a:solidFill>
                <a:latin typeface="Montserrat Classic"/>
                <a:ea typeface="Montserrat Classic"/>
                <a:cs typeface="Montserrat Classic"/>
                <a:sym typeface="Montserrat Classic"/>
              </a:rPr>
              <a:t>while looking like it should have dealt </a:t>
            </a:r>
          </a:p>
          <a:p>
            <a:pPr algn="ctr">
              <a:lnSpc>
                <a:spcPts val="2800"/>
              </a:lnSpc>
            </a:pPr>
            <a:r>
              <a:rPr lang="en-US" sz="2000">
                <a:solidFill>
                  <a:srgbClr val="000000"/>
                </a:solidFill>
                <a:latin typeface="Montserrat Classic"/>
                <a:ea typeface="Montserrat Classic"/>
                <a:cs typeface="Montserrat Classic"/>
                <a:sym typeface="Montserrat Classic"/>
              </a:rPr>
              <a:t>with problems actual created more.</a:t>
            </a:r>
          </a:p>
        </p:txBody>
      </p:sp>
      <p:sp>
        <p:nvSpPr>
          <p:cNvPr name="TextBox 19" id="19"/>
          <p:cNvSpPr txBox="true"/>
          <p:nvPr/>
        </p:nvSpPr>
        <p:spPr>
          <a:xfrm rot="0">
            <a:off x="668451" y="1958434"/>
            <a:ext cx="4888001" cy="1054100"/>
          </a:xfrm>
          <a:prstGeom prst="rect">
            <a:avLst/>
          </a:prstGeom>
        </p:spPr>
        <p:txBody>
          <a:bodyPr anchor="t" rtlCol="false" tIns="0" lIns="0" bIns="0" rIns="0">
            <a:spAutoFit/>
          </a:bodyPr>
          <a:lstStyle/>
          <a:p>
            <a:pPr algn="ctr">
              <a:lnSpc>
                <a:spcPts val="2800"/>
              </a:lnSpc>
            </a:pPr>
            <a:r>
              <a:rPr lang="en-US" sz="2000">
                <a:solidFill>
                  <a:srgbClr val="000000"/>
                </a:solidFill>
                <a:latin typeface="Montserrat Classic"/>
                <a:ea typeface="Montserrat Classic"/>
                <a:cs typeface="Montserrat Classic"/>
                <a:sym typeface="Montserrat Classic"/>
              </a:rPr>
              <a:t>Shorter more succinct code</a:t>
            </a:r>
          </a:p>
          <a:p>
            <a:pPr algn="ctr">
              <a:lnSpc>
                <a:spcPts val="2800"/>
              </a:lnSpc>
            </a:pPr>
            <a:r>
              <a:rPr lang="en-US" sz="2000">
                <a:solidFill>
                  <a:srgbClr val="000000"/>
                </a:solidFill>
                <a:latin typeface="Montserrat Classic"/>
                <a:ea typeface="Montserrat Classic"/>
                <a:cs typeface="Montserrat Classic"/>
                <a:sym typeface="Montserrat Classic"/>
              </a:rPr>
              <a:t>while having trouble traversing </a:t>
            </a:r>
          </a:p>
          <a:p>
            <a:pPr algn="ctr">
              <a:lnSpc>
                <a:spcPts val="2800"/>
              </a:lnSpc>
            </a:pPr>
            <a:r>
              <a:rPr lang="en-US" sz="2000">
                <a:solidFill>
                  <a:srgbClr val="000000"/>
                </a:solidFill>
                <a:latin typeface="Montserrat Classic"/>
                <a:ea typeface="Montserrat Classic"/>
                <a:cs typeface="Montserrat Classic"/>
                <a:sym typeface="Montserrat Classic"/>
              </a:rPr>
              <a:t>the maze it still navigated sections.</a:t>
            </a:r>
          </a:p>
        </p:txBody>
      </p:sp>
    </p:spTree>
  </p:cSld>
  <p:clrMapOvr>
    <a:masterClrMapping/>
  </p:clrMapOvr>
  <p:timing>
    <p:tnLst>
      <p:par>
        <p:cTn dur="indefinite" restart="never" nodeType="tmRoot">
          <p:childTnLst>
            <p:video>
              <p:cMediaNode vol="100000">
                <p:cTn fill="hold" display="false">
                  <p:stCondLst>
                    <p:cond delay="indefinite"/>
                  </p:stCondLst>
                </p:cTn>
                <p:tgtEl>
                  <p:spTgt spid="12"/>
                </p:tgtEl>
              </p:cMediaNode>
            </p:video>
            <p:video>
              <p:cMediaNode vol="100000">
                <p:cTn fill="hold" display="false">
                  <p:stCondLst>
                    <p:cond delay="indefinite"/>
                  </p:stCondLst>
                </p:cTn>
                <p:tgtEl>
                  <p:spTgt spid="14"/>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297658"/>
            <a:ext cx="9420396" cy="10882315"/>
            <a:chOff x="0" y="0"/>
            <a:chExt cx="2481092" cy="2866124"/>
          </a:xfrm>
        </p:grpSpPr>
        <p:sp>
          <p:nvSpPr>
            <p:cNvPr name="Freeform 3" id="3"/>
            <p:cNvSpPr/>
            <p:nvPr/>
          </p:nvSpPr>
          <p:spPr>
            <a:xfrm flipH="false" flipV="false" rot="0">
              <a:off x="0" y="0"/>
              <a:ext cx="2481092" cy="2866124"/>
            </a:xfrm>
            <a:custGeom>
              <a:avLst/>
              <a:gdLst/>
              <a:ahLst/>
              <a:cxnLst/>
              <a:rect r="r" b="b" t="t" l="l"/>
              <a:pathLst>
                <a:path h="2866124" w="2481092">
                  <a:moveTo>
                    <a:pt x="0" y="0"/>
                  </a:moveTo>
                  <a:lnTo>
                    <a:pt x="2481092" y="0"/>
                  </a:lnTo>
                  <a:lnTo>
                    <a:pt x="2481092" y="2866124"/>
                  </a:lnTo>
                  <a:lnTo>
                    <a:pt x="0" y="2866124"/>
                  </a:lnTo>
                  <a:close/>
                </a:path>
              </a:pathLst>
            </a:custGeom>
            <a:solidFill>
              <a:srgbClr val="FFF6E3"/>
            </a:solidFill>
          </p:spPr>
        </p:sp>
        <p:sp>
          <p:nvSpPr>
            <p:cNvPr name="TextBox 4" id="4"/>
            <p:cNvSpPr txBox="true"/>
            <p:nvPr/>
          </p:nvSpPr>
          <p:spPr>
            <a:xfrm>
              <a:off x="0" y="-38100"/>
              <a:ext cx="2481092" cy="290422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92131" y="1028700"/>
            <a:ext cx="4174405" cy="3368384"/>
            <a:chOff x="0" y="0"/>
            <a:chExt cx="5565873" cy="4491178"/>
          </a:xfrm>
        </p:grpSpPr>
        <p:pic>
          <p:nvPicPr>
            <p:cNvPr name="Picture 6" id="6"/>
            <p:cNvPicPr>
              <a:picLocks noChangeAspect="true"/>
            </p:cNvPicPr>
            <p:nvPr/>
          </p:nvPicPr>
          <p:blipFill>
            <a:blip r:embed="rId2"/>
            <a:srcRect l="583" t="0" r="583" b="0"/>
            <a:stretch>
              <a:fillRect/>
            </a:stretch>
          </p:blipFill>
          <p:spPr>
            <a:xfrm flipH="false" flipV="false">
              <a:off x="0" y="0"/>
              <a:ext cx="5565873" cy="4491178"/>
            </a:xfrm>
            <a:prstGeom prst="rect">
              <a:avLst/>
            </a:prstGeom>
          </p:spPr>
        </p:pic>
      </p:grpSp>
      <p:grpSp>
        <p:nvGrpSpPr>
          <p:cNvPr name="Group 7" id="7"/>
          <p:cNvGrpSpPr/>
          <p:nvPr/>
        </p:nvGrpSpPr>
        <p:grpSpPr>
          <a:xfrm rot="0">
            <a:off x="13282082" y="5328285"/>
            <a:ext cx="3981027" cy="3368384"/>
            <a:chOff x="0" y="0"/>
            <a:chExt cx="5308036" cy="4491178"/>
          </a:xfrm>
        </p:grpSpPr>
        <p:pic>
          <p:nvPicPr>
            <p:cNvPr name="Picture 8" id="8"/>
            <p:cNvPicPr>
              <a:picLocks noChangeAspect="true"/>
            </p:cNvPicPr>
            <p:nvPr/>
          </p:nvPicPr>
          <p:blipFill>
            <a:blip r:embed="rId3"/>
            <a:srcRect l="0" t="2598" r="0" b="2598"/>
            <a:stretch>
              <a:fillRect/>
            </a:stretch>
          </p:blipFill>
          <p:spPr>
            <a:xfrm flipH="false" flipV="false">
              <a:off x="0" y="0"/>
              <a:ext cx="5308036" cy="4491178"/>
            </a:xfrm>
            <a:prstGeom prst="rect">
              <a:avLst/>
            </a:prstGeom>
          </p:spPr>
        </p:pic>
      </p:grpSp>
      <p:sp>
        <p:nvSpPr>
          <p:cNvPr name="TextBox 9" id="9"/>
          <p:cNvSpPr txBox="true"/>
          <p:nvPr/>
        </p:nvSpPr>
        <p:spPr>
          <a:xfrm rot="0">
            <a:off x="1414296" y="1726102"/>
            <a:ext cx="7155381" cy="2106931"/>
          </a:xfrm>
          <a:prstGeom prst="rect">
            <a:avLst/>
          </a:prstGeom>
        </p:spPr>
        <p:txBody>
          <a:bodyPr anchor="t" rtlCol="false" tIns="0" lIns="0" bIns="0" rIns="0">
            <a:spAutoFit/>
          </a:bodyPr>
          <a:lstStyle/>
          <a:p>
            <a:pPr algn="l">
              <a:lnSpc>
                <a:spcPts val="8160"/>
              </a:lnSpc>
            </a:pPr>
            <a:r>
              <a:rPr lang="en-US" sz="8000" b="true">
                <a:solidFill>
                  <a:srgbClr val="000000"/>
                </a:solidFill>
                <a:latin typeface="Montserrat Classic Bold"/>
                <a:ea typeface="Montserrat Classic Bold"/>
                <a:cs typeface="Montserrat Classic Bold"/>
                <a:sym typeface="Montserrat Classic Bold"/>
              </a:rPr>
              <a:t>COMPOSITE </a:t>
            </a:r>
          </a:p>
          <a:p>
            <a:pPr algn="l">
              <a:lnSpc>
                <a:spcPts val="8160"/>
              </a:lnSpc>
            </a:pPr>
            <a:r>
              <a:rPr lang="en-US" sz="8000" b="true">
                <a:solidFill>
                  <a:srgbClr val="000000"/>
                </a:solidFill>
                <a:latin typeface="Montserrat Classic Bold"/>
                <a:ea typeface="Montserrat Classic Bold"/>
                <a:cs typeface="Montserrat Classic Bold"/>
                <a:sym typeface="Montserrat Classic Bold"/>
              </a:rPr>
              <a:t>COMPONENT</a:t>
            </a:r>
          </a:p>
        </p:txBody>
      </p:sp>
      <p:sp>
        <p:nvSpPr>
          <p:cNvPr name="TextBox 10" id="10"/>
          <p:cNvSpPr txBox="true"/>
          <p:nvPr/>
        </p:nvSpPr>
        <p:spPr>
          <a:xfrm rot="0">
            <a:off x="2121471" y="4416425"/>
            <a:ext cx="4965582" cy="3873500"/>
          </a:xfrm>
          <a:prstGeom prst="rect">
            <a:avLst/>
          </a:prstGeom>
        </p:spPr>
        <p:txBody>
          <a:bodyPr anchor="t" rtlCol="false" tIns="0" lIns="0" bIns="0" rIns="0">
            <a:spAutoFit/>
          </a:bodyPr>
          <a:lstStyle/>
          <a:p>
            <a:pPr algn="l">
              <a:lnSpc>
                <a:spcPts val="2800"/>
              </a:lnSpc>
            </a:pPr>
            <a:r>
              <a:rPr lang="en-US" sz="2000">
                <a:solidFill>
                  <a:srgbClr val="000000">
                    <a:alpha val="80000"/>
                  </a:srgbClr>
                </a:solidFill>
                <a:latin typeface="Montserrat Classic"/>
                <a:ea typeface="Montserrat Classic"/>
                <a:cs typeface="Montserrat Classic"/>
                <a:sym typeface="Montserrat Classic"/>
              </a:rPr>
              <a:t>An ongoing challenge was dealing with the wheels gripping the maze’s surface. Wood was easier to laser cut but didnt allow for a groove to fit an elastic band in, so I decided to use both PLA and MDF.</a:t>
            </a:r>
          </a:p>
          <a:p>
            <a:pPr algn="l">
              <a:lnSpc>
                <a:spcPts val="2800"/>
              </a:lnSpc>
            </a:pPr>
          </a:p>
          <a:p>
            <a:pPr algn="l">
              <a:lnSpc>
                <a:spcPts val="2800"/>
              </a:lnSpc>
            </a:pPr>
            <a:r>
              <a:rPr lang="en-US" sz="2000">
                <a:solidFill>
                  <a:srgbClr val="000000">
                    <a:alpha val="80000"/>
                  </a:srgbClr>
                </a:solidFill>
                <a:latin typeface="Montserrat Classic"/>
                <a:ea typeface="Montserrat Classic"/>
                <a:cs typeface="Montserrat Classic"/>
                <a:sym typeface="Montserrat Classic"/>
              </a:rPr>
              <a:t>I created a tire within Fusion 360 that would sit ontop of the wooden wheel. This tire had an indentation allowing for the elastic band.</a:t>
            </a:r>
          </a:p>
        </p:txBody>
      </p:sp>
      <p:sp>
        <p:nvSpPr>
          <p:cNvPr name="TextBox 11" id="11"/>
          <p:cNvSpPr txBox="true"/>
          <p:nvPr/>
        </p:nvSpPr>
        <p:spPr>
          <a:xfrm rot="0">
            <a:off x="10624838" y="4416425"/>
            <a:ext cx="2908991" cy="349250"/>
          </a:xfrm>
          <a:prstGeom prst="rect">
            <a:avLst/>
          </a:prstGeom>
        </p:spPr>
        <p:txBody>
          <a:bodyPr anchor="t" rtlCol="false" tIns="0" lIns="0" bIns="0" rIns="0">
            <a:spAutoFit/>
          </a:bodyPr>
          <a:lstStyle/>
          <a:p>
            <a:pPr algn="ctr">
              <a:lnSpc>
                <a:spcPts val="2800"/>
              </a:lnSpc>
            </a:pPr>
            <a:r>
              <a:rPr lang="en-US" sz="2000">
                <a:solidFill>
                  <a:srgbClr val="000000"/>
                </a:solidFill>
                <a:latin typeface="Montserrat Classic"/>
                <a:ea typeface="Montserrat Classic"/>
                <a:cs typeface="Montserrat Classic"/>
                <a:sym typeface="Montserrat Classic"/>
              </a:rPr>
              <a:t>Polylactic Acid Tire</a:t>
            </a:r>
          </a:p>
        </p:txBody>
      </p:sp>
      <p:sp>
        <p:nvSpPr>
          <p:cNvPr name="TextBox 12" id="12"/>
          <p:cNvSpPr txBox="true"/>
          <p:nvPr/>
        </p:nvSpPr>
        <p:spPr>
          <a:xfrm rot="0">
            <a:off x="13712179" y="8759530"/>
            <a:ext cx="3120832" cy="349250"/>
          </a:xfrm>
          <a:prstGeom prst="rect">
            <a:avLst/>
          </a:prstGeom>
        </p:spPr>
        <p:txBody>
          <a:bodyPr anchor="t" rtlCol="false" tIns="0" lIns="0" bIns="0" rIns="0">
            <a:spAutoFit/>
          </a:bodyPr>
          <a:lstStyle/>
          <a:p>
            <a:pPr algn="ctr">
              <a:lnSpc>
                <a:spcPts val="2800"/>
              </a:lnSpc>
            </a:pPr>
            <a:r>
              <a:rPr lang="en-US" sz="2000">
                <a:solidFill>
                  <a:srgbClr val="000000"/>
                </a:solidFill>
                <a:latin typeface="Montserrat Classic"/>
                <a:ea typeface="Montserrat Classic"/>
                <a:cs typeface="Montserrat Classic"/>
                <a:sym typeface="Montserrat Classic"/>
              </a:rPr>
              <a:t>PLA Tire  + MDF Wheel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7764" y="-110329"/>
            <a:ext cx="9511764" cy="10507658"/>
            <a:chOff x="0" y="0"/>
            <a:chExt cx="2505156" cy="2767449"/>
          </a:xfrm>
        </p:grpSpPr>
        <p:sp>
          <p:nvSpPr>
            <p:cNvPr name="Freeform 3" id="3"/>
            <p:cNvSpPr/>
            <p:nvPr/>
          </p:nvSpPr>
          <p:spPr>
            <a:xfrm flipH="false" flipV="false" rot="0">
              <a:off x="0" y="0"/>
              <a:ext cx="2505156" cy="2767449"/>
            </a:xfrm>
            <a:custGeom>
              <a:avLst/>
              <a:gdLst/>
              <a:ahLst/>
              <a:cxnLst/>
              <a:rect r="r" b="b" t="t" l="l"/>
              <a:pathLst>
                <a:path h="2767449" w="2505156">
                  <a:moveTo>
                    <a:pt x="0" y="0"/>
                  </a:moveTo>
                  <a:lnTo>
                    <a:pt x="2505156" y="0"/>
                  </a:lnTo>
                  <a:lnTo>
                    <a:pt x="2505156" y="2767449"/>
                  </a:lnTo>
                  <a:lnTo>
                    <a:pt x="0" y="2767449"/>
                  </a:lnTo>
                  <a:close/>
                </a:path>
              </a:pathLst>
            </a:custGeom>
            <a:solidFill>
              <a:srgbClr val="FFF6E3"/>
            </a:solidFill>
          </p:spPr>
        </p:sp>
        <p:sp>
          <p:nvSpPr>
            <p:cNvPr name="TextBox 4" id="4"/>
            <p:cNvSpPr txBox="true"/>
            <p:nvPr/>
          </p:nvSpPr>
          <p:spPr>
            <a:xfrm>
              <a:off x="0" y="-38100"/>
              <a:ext cx="2505156" cy="280554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121743" y="1128390"/>
            <a:ext cx="4576592" cy="1973655"/>
          </a:xfrm>
          <a:custGeom>
            <a:avLst/>
            <a:gdLst/>
            <a:ahLst/>
            <a:cxnLst/>
            <a:rect r="r" b="b" t="t" l="l"/>
            <a:pathLst>
              <a:path h="1973655" w="4576592">
                <a:moveTo>
                  <a:pt x="0" y="0"/>
                </a:moveTo>
                <a:lnTo>
                  <a:pt x="4576592" y="0"/>
                </a:lnTo>
                <a:lnTo>
                  <a:pt x="4576592" y="1973655"/>
                </a:lnTo>
                <a:lnTo>
                  <a:pt x="0" y="1973655"/>
                </a:lnTo>
                <a:lnTo>
                  <a:pt x="0" y="0"/>
                </a:lnTo>
                <a:close/>
              </a:path>
            </a:pathLst>
          </a:custGeom>
          <a:blipFill>
            <a:blip r:embed="rId2"/>
            <a:stretch>
              <a:fillRect l="0" t="0" r="0" b="0"/>
            </a:stretch>
          </a:blipFill>
        </p:spPr>
      </p:sp>
      <p:sp>
        <p:nvSpPr>
          <p:cNvPr name="Freeform 6" id="6"/>
          <p:cNvSpPr/>
          <p:nvPr/>
        </p:nvSpPr>
        <p:spPr>
          <a:xfrm flipH="false" flipV="false" rot="0">
            <a:off x="13121743" y="4517754"/>
            <a:ext cx="4576592" cy="4505503"/>
          </a:xfrm>
          <a:custGeom>
            <a:avLst/>
            <a:gdLst/>
            <a:ahLst/>
            <a:cxnLst/>
            <a:rect r="r" b="b" t="t" l="l"/>
            <a:pathLst>
              <a:path h="4505503" w="4576592">
                <a:moveTo>
                  <a:pt x="0" y="0"/>
                </a:moveTo>
                <a:lnTo>
                  <a:pt x="4576592" y="0"/>
                </a:lnTo>
                <a:lnTo>
                  <a:pt x="4576592" y="4505503"/>
                </a:lnTo>
                <a:lnTo>
                  <a:pt x="0" y="4505503"/>
                </a:lnTo>
                <a:lnTo>
                  <a:pt x="0" y="0"/>
                </a:lnTo>
                <a:close/>
              </a:path>
            </a:pathLst>
          </a:custGeom>
          <a:blipFill>
            <a:blip r:embed="rId3"/>
            <a:stretch>
              <a:fillRect l="-590" t="-3590" r="-590" b="0"/>
            </a:stretch>
          </a:blipFill>
        </p:spPr>
      </p:sp>
      <p:sp>
        <p:nvSpPr>
          <p:cNvPr name="TextBox 7" id="7"/>
          <p:cNvSpPr txBox="true"/>
          <p:nvPr/>
        </p:nvSpPr>
        <p:spPr>
          <a:xfrm rot="0">
            <a:off x="1389594" y="2845218"/>
            <a:ext cx="6519387" cy="1353559"/>
          </a:xfrm>
          <a:prstGeom prst="rect">
            <a:avLst/>
          </a:prstGeom>
        </p:spPr>
        <p:txBody>
          <a:bodyPr anchor="t" rtlCol="false" tIns="0" lIns="0" bIns="0" rIns="0">
            <a:spAutoFit/>
          </a:bodyPr>
          <a:lstStyle/>
          <a:p>
            <a:pPr algn="l">
              <a:lnSpc>
                <a:spcPts val="5299"/>
              </a:lnSpc>
            </a:pPr>
            <a:r>
              <a:rPr lang="en-US" sz="4817" b="true">
                <a:solidFill>
                  <a:srgbClr val="000000"/>
                </a:solidFill>
                <a:latin typeface="Montserrat Classic Bold"/>
                <a:ea typeface="Montserrat Classic Bold"/>
                <a:cs typeface="Montserrat Classic Bold"/>
                <a:sym typeface="Montserrat Classic Bold"/>
              </a:rPr>
              <a:t>VERSION CONTROL AND DEVLOG</a:t>
            </a:r>
          </a:p>
        </p:txBody>
      </p:sp>
      <p:sp>
        <p:nvSpPr>
          <p:cNvPr name="TextBox 8" id="8"/>
          <p:cNvSpPr txBox="true"/>
          <p:nvPr/>
        </p:nvSpPr>
        <p:spPr>
          <a:xfrm rot="0">
            <a:off x="1309850" y="5124450"/>
            <a:ext cx="6891020" cy="1064835"/>
          </a:xfrm>
          <a:prstGeom prst="rect">
            <a:avLst/>
          </a:prstGeom>
        </p:spPr>
        <p:txBody>
          <a:bodyPr anchor="t" rtlCol="false" tIns="0" lIns="0" bIns="0" rIns="0">
            <a:spAutoFit/>
          </a:bodyPr>
          <a:lstStyle/>
          <a:p>
            <a:pPr algn="l">
              <a:lnSpc>
                <a:spcPts val="2151"/>
              </a:lnSpc>
            </a:pPr>
            <a:r>
              <a:rPr lang="en-US" sz="1654">
                <a:solidFill>
                  <a:srgbClr val="000000"/>
                </a:solidFill>
                <a:latin typeface="Montserrat Classic"/>
                <a:ea typeface="Montserrat Classic"/>
                <a:cs typeface="Montserrat Classic"/>
                <a:sym typeface="Montserrat Classic"/>
              </a:rPr>
              <a:t>Both of these used in tandem ensured that firstly the project can be reproduced in its entirety and secondly the process of writing the devlog and readme reinforces the concepts and helps commit them to memory.</a:t>
            </a:r>
          </a:p>
        </p:txBody>
      </p:sp>
      <p:sp>
        <p:nvSpPr>
          <p:cNvPr name="TextBox 9" id="9"/>
          <p:cNvSpPr txBox="true"/>
          <p:nvPr/>
        </p:nvSpPr>
        <p:spPr>
          <a:xfrm rot="0">
            <a:off x="9512939" y="1488820"/>
            <a:ext cx="3309321" cy="1224220"/>
          </a:xfrm>
          <a:prstGeom prst="rect">
            <a:avLst/>
          </a:prstGeom>
        </p:spPr>
        <p:txBody>
          <a:bodyPr anchor="t" rtlCol="false" tIns="0" lIns="0" bIns="0" rIns="0">
            <a:spAutoFit/>
          </a:bodyPr>
          <a:lstStyle/>
          <a:p>
            <a:pPr algn="l">
              <a:lnSpc>
                <a:spcPts val="2411"/>
              </a:lnSpc>
            </a:pPr>
            <a:r>
              <a:rPr lang="en-US" sz="1854" b="true">
                <a:solidFill>
                  <a:srgbClr val="000000"/>
                </a:solidFill>
                <a:latin typeface="Montserrat Classic Bold"/>
                <a:ea typeface="Montserrat Classic Bold"/>
                <a:cs typeface="Montserrat Classic Bold"/>
                <a:sym typeface="Montserrat Classic Bold"/>
              </a:rPr>
              <a:t>Github </a:t>
            </a:r>
            <a:r>
              <a:rPr lang="en-US" sz="1854">
                <a:solidFill>
                  <a:srgbClr val="000000"/>
                </a:solidFill>
                <a:latin typeface="Montserrat Classic"/>
                <a:ea typeface="Montserrat Classic"/>
                <a:cs typeface="Montserrat Classic"/>
                <a:sym typeface="Montserrat Classic"/>
              </a:rPr>
              <a:t>organised in a way to make information easily retrievable by myself and others in the future.</a:t>
            </a:r>
          </a:p>
        </p:txBody>
      </p:sp>
      <p:sp>
        <p:nvSpPr>
          <p:cNvPr name="TextBox 10" id="10"/>
          <p:cNvSpPr txBox="true"/>
          <p:nvPr/>
        </p:nvSpPr>
        <p:spPr>
          <a:xfrm rot="0">
            <a:off x="9512939" y="6095213"/>
            <a:ext cx="3199672" cy="1331535"/>
          </a:xfrm>
          <a:prstGeom prst="rect">
            <a:avLst/>
          </a:prstGeom>
        </p:spPr>
        <p:txBody>
          <a:bodyPr anchor="t" rtlCol="false" tIns="0" lIns="0" bIns="0" rIns="0">
            <a:spAutoFit/>
          </a:bodyPr>
          <a:lstStyle/>
          <a:p>
            <a:pPr algn="l">
              <a:lnSpc>
                <a:spcPts val="2151"/>
              </a:lnSpc>
            </a:pPr>
            <a:r>
              <a:rPr lang="en-US" sz="1654" b="true">
                <a:solidFill>
                  <a:srgbClr val="000000"/>
                </a:solidFill>
                <a:latin typeface="Montserrat Classic Bold"/>
                <a:ea typeface="Montserrat Classic Bold"/>
                <a:cs typeface="Montserrat Classic Bold"/>
                <a:sym typeface="Montserrat Classic Bold"/>
              </a:rPr>
              <a:t>Notion </a:t>
            </a:r>
            <a:r>
              <a:rPr lang="en-US" sz="1654">
                <a:solidFill>
                  <a:srgbClr val="000000"/>
                </a:solidFill>
                <a:latin typeface="Montserrat Classic"/>
                <a:ea typeface="Montserrat Classic"/>
                <a:cs typeface="Montserrat Classic"/>
                <a:sym typeface="Montserrat Classic"/>
              </a:rPr>
              <a:t>arranged in a way so that I can see previous mistakes. The timeline of the project and see reasoning behind decisions made.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347165" cy="10627180"/>
            <a:chOff x="0" y="0"/>
            <a:chExt cx="2461805" cy="2798928"/>
          </a:xfrm>
        </p:grpSpPr>
        <p:sp>
          <p:nvSpPr>
            <p:cNvPr name="Freeform 3" id="3"/>
            <p:cNvSpPr/>
            <p:nvPr/>
          </p:nvSpPr>
          <p:spPr>
            <a:xfrm flipH="false" flipV="false" rot="0">
              <a:off x="0" y="0"/>
              <a:ext cx="2461805" cy="2798928"/>
            </a:xfrm>
            <a:custGeom>
              <a:avLst/>
              <a:gdLst/>
              <a:ahLst/>
              <a:cxnLst/>
              <a:rect r="r" b="b" t="t" l="l"/>
              <a:pathLst>
                <a:path h="2798928" w="2461805">
                  <a:moveTo>
                    <a:pt x="0" y="0"/>
                  </a:moveTo>
                  <a:lnTo>
                    <a:pt x="2461805" y="0"/>
                  </a:lnTo>
                  <a:lnTo>
                    <a:pt x="2461805" y="2798928"/>
                  </a:lnTo>
                  <a:lnTo>
                    <a:pt x="0" y="2798928"/>
                  </a:lnTo>
                  <a:close/>
                </a:path>
              </a:pathLst>
            </a:custGeom>
            <a:solidFill>
              <a:srgbClr val="FFF6E3"/>
            </a:solidFill>
          </p:spPr>
        </p:sp>
        <p:sp>
          <p:nvSpPr>
            <p:cNvPr name="TextBox 4" id="4"/>
            <p:cNvSpPr txBox="true"/>
            <p:nvPr/>
          </p:nvSpPr>
          <p:spPr>
            <a:xfrm>
              <a:off x="0" y="-38100"/>
              <a:ext cx="2461805" cy="283702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61443" y="1028700"/>
            <a:ext cx="7297857" cy="8229600"/>
            <a:chOff x="0" y="0"/>
            <a:chExt cx="9730476" cy="10972800"/>
          </a:xfrm>
        </p:grpSpPr>
        <p:pic>
          <p:nvPicPr>
            <p:cNvPr name="Picture 6" id="6"/>
            <p:cNvPicPr>
              <a:picLocks noChangeAspect="true"/>
            </p:cNvPicPr>
            <p:nvPr/>
          </p:nvPicPr>
          <p:blipFill>
            <a:blip r:embed="rId2"/>
            <a:srcRect l="16745" t="0" r="16745" b="0"/>
            <a:stretch>
              <a:fillRect/>
            </a:stretch>
          </p:blipFill>
          <p:spPr>
            <a:xfrm flipH="false" flipV="false">
              <a:off x="0" y="0"/>
              <a:ext cx="9730476" cy="10972800"/>
            </a:xfrm>
            <a:prstGeom prst="rect">
              <a:avLst/>
            </a:prstGeom>
          </p:spPr>
        </p:pic>
      </p:grpSp>
      <p:grpSp>
        <p:nvGrpSpPr>
          <p:cNvPr name="Group 7" id="7"/>
          <p:cNvGrpSpPr/>
          <p:nvPr/>
        </p:nvGrpSpPr>
        <p:grpSpPr>
          <a:xfrm rot="0">
            <a:off x="10232172" y="7600441"/>
            <a:ext cx="6756400" cy="1282700"/>
            <a:chOff x="0" y="0"/>
            <a:chExt cx="1779463" cy="337830"/>
          </a:xfrm>
        </p:grpSpPr>
        <p:sp>
          <p:nvSpPr>
            <p:cNvPr name="Freeform 8" id="8"/>
            <p:cNvSpPr/>
            <p:nvPr/>
          </p:nvSpPr>
          <p:spPr>
            <a:xfrm flipH="false" flipV="false" rot="0">
              <a:off x="0" y="0"/>
              <a:ext cx="1779463" cy="337830"/>
            </a:xfrm>
            <a:custGeom>
              <a:avLst/>
              <a:gdLst/>
              <a:ahLst/>
              <a:cxnLst/>
              <a:rect r="r" b="b" t="t" l="l"/>
              <a:pathLst>
                <a:path h="337830" w="1779463">
                  <a:moveTo>
                    <a:pt x="0" y="0"/>
                  </a:moveTo>
                  <a:lnTo>
                    <a:pt x="1779463" y="0"/>
                  </a:lnTo>
                  <a:lnTo>
                    <a:pt x="1779463" y="337830"/>
                  </a:lnTo>
                  <a:lnTo>
                    <a:pt x="0" y="337830"/>
                  </a:lnTo>
                  <a:close/>
                </a:path>
              </a:pathLst>
            </a:custGeom>
            <a:solidFill>
              <a:srgbClr val="FFF6E3">
                <a:alpha val="74902"/>
              </a:srgbClr>
            </a:solidFill>
          </p:spPr>
        </p:sp>
        <p:sp>
          <p:nvSpPr>
            <p:cNvPr name="TextBox 9" id="9"/>
            <p:cNvSpPr txBox="true"/>
            <p:nvPr/>
          </p:nvSpPr>
          <p:spPr>
            <a:xfrm>
              <a:off x="0" y="-38100"/>
              <a:ext cx="1779463" cy="37593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10489" y="3930267"/>
            <a:ext cx="7070445" cy="1002605"/>
          </a:xfrm>
          <a:prstGeom prst="rect">
            <a:avLst/>
          </a:prstGeom>
        </p:spPr>
        <p:txBody>
          <a:bodyPr anchor="t" rtlCol="false" tIns="0" lIns="0" bIns="0" rIns="0">
            <a:spAutoFit/>
          </a:bodyPr>
          <a:lstStyle/>
          <a:p>
            <a:pPr algn="l">
              <a:lnSpc>
                <a:spcPts val="2671"/>
              </a:lnSpc>
            </a:pPr>
            <a:r>
              <a:rPr lang="en-US" sz="2054">
                <a:solidFill>
                  <a:srgbClr val="000000"/>
                </a:solidFill>
                <a:latin typeface="Montserrat Classic"/>
                <a:ea typeface="Montserrat Classic"/>
                <a:cs typeface="Montserrat Classic"/>
                <a:sym typeface="Montserrat Classic"/>
              </a:rPr>
              <a:t>Always refer to datasheets when creating schematics, do not rely on other sources. Minutes spent at the start will save hours later on. </a:t>
            </a:r>
          </a:p>
        </p:txBody>
      </p:sp>
      <p:sp>
        <p:nvSpPr>
          <p:cNvPr name="TextBox 11" id="11"/>
          <p:cNvSpPr txBox="true"/>
          <p:nvPr/>
        </p:nvSpPr>
        <p:spPr>
          <a:xfrm rot="0">
            <a:off x="1110489" y="5647247"/>
            <a:ext cx="7070445" cy="669230"/>
          </a:xfrm>
          <a:prstGeom prst="rect">
            <a:avLst/>
          </a:prstGeom>
        </p:spPr>
        <p:txBody>
          <a:bodyPr anchor="t" rtlCol="false" tIns="0" lIns="0" bIns="0" rIns="0">
            <a:spAutoFit/>
          </a:bodyPr>
          <a:lstStyle/>
          <a:p>
            <a:pPr algn="l">
              <a:lnSpc>
                <a:spcPts val="2671"/>
              </a:lnSpc>
            </a:pPr>
            <a:r>
              <a:rPr lang="en-US" sz="2054">
                <a:solidFill>
                  <a:srgbClr val="000000"/>
                </a:solidFill>
                <a:latin typeface="Montserrat Classic"/>
                <a:ea typeface="Montserrat Classic"/>
                <a:cs typeface="Montserrat Classic"/>
                <a:sym typeface="Montserrat Classic"/>
              </a:rPr>
              <a:t>Save visual flourishes in 3D designs until the item meets its functional requirements. Then go wild!</a:t>
            </a:r>
          </a:p>
        </p:txBody>
      </p:sp>
      <p:sp>
        <p:nvSpPr>
          <p:cNvPr name="TextBox 12" id="12"/>
          <p:cNvSpPr txBox="true"/>
          <p:nvPr/>
        </p:nvSpPr>
        <p:spPr>
          <a:xfrm rot="0">
            <a:off x="1110489" y="2547798"/>
            <a:ext cx="6891020" cy="669230"/>
          </a:xfrm>
          <a:prstGeom prst="rect">
            <a:avLst/>
          </a:prstGeom>
        </p:spPr>
        <p:txBody>
          <a:bodyPr anchor="t" rtlCol="false" tIns="0" lIns="0" bIns="0" rIns="0">
            <a:spAutoFit/>
          </a:bodyPr>
          <a:lstStyle/>
          <a:p>
            <a:pPr algn="l">
              <a:lnSpc>
                <a:spcPts val="2671"/>
              </a:lnSpc>
            </a:pPr>
            <a:r>
              <a:rPr lang="en-US" sz="2054">
                <a:solidFill>
                  <a:srgbClr val="000000"/>
                </a:solidFill>
                <a:latin typeface="Montserrat Classic"/>
                <a:ea typeface="Montserrat Classic"/>
                <a:cs typeface="Montserrat Classic"/>
                <a:sym typeface="Montserrat Classic"/>
              </a:rPr>
              <a:t>Spend more time refining code whilst looking for ways to keep complexity low.</a:t>
            </a:r>
          </a:p>
        </p:txBody>
      </p:sp>
      <p:sp>
        <p:nvSpPr>
          <p:cNvPr name="TextBox 13" id="13"/>
          <p:cNvSpPr txBox="true"/>
          <p:nvPr/>
        </p:nvSpPr>
        <p:spPr>
          <a:xfrm rot="0">
            <a:off x="1110489" y="7030851"/>
            <a:ext cx="7070445" cy="1002605"/>
          </a:xfrm>
          <a:prstGeom prst="rect">
            <a:avLst/>
          </a:prstGeom>
        </p:spPr>
        <p:txBody>
          <a:bodyPr anchor="t" rtlCol="false" tIns="0" lIns="0" bIns="0" rIns="0">
            <a:spAutoFit/>
          </a:bodyPr>
          <a:lstStyle/>
          <a:p>
            <a:pPr algn="l">
              <a:lnSpc>
                <a:spcPts val="2671"/>
              </a:lnSpc>
            </a:pPr>
            <a:r>
              <a:rPr lang="en-US" sz="2054">
                <a:solidFill>
                  <a:srgbClr val="000000"/>
                </a:solidFill>
                <a:latin typeface="Montserrat Classic"/>
                <a:ea typeface="Montserrat Classic"/>
                <a:cs typeface="Montserrat Classic"/>
                <a:sym typeface="Montserrat Classic"/>
              </a:rPr>
              <a:t>Recognising and understanding mistakes made often yields new ideas. Starting from the beginning allows the fresh implementation of them.</a:t>
            </a:r>
          </a:p>
        </p:txBody>
      </p:sp>
      <p:sp>
        <p:nvSpPr>
          <p:cNvPr name="TextBox 14" id="14"/>
          <p:cNvSpPr txBox="true"/>
          <p:nvPr/>
        </p:nvSpPr>
        <p:spPr>
          <a:xfrm rot="0">
            <a:off x="1028700" y="598200"/>
            <a:ext cx="7070445" cy="803851"/>
          </a:xfrm>
          <a:prstGeom prst="rect">
            <a:avLst/>
          </a:prstGeom>
        </p:spPr>
        <p:txBody>
          <a:bodyPr anchor="t" rtlCol="false" tIns="0" lIns="0" bIns="0" rIns="0">
            <a:spAutoFit/>
          </a:bodyPr>
          <a:lstStyle/>
          <a:p>
            <a:pPr algn="l">
              <a:lnSpc>
                <a:spcPts val="6441"/>
              </a:lnSpc>
            </a:pPr>
            <a:r>
              <a:rPr lang="en-US" b="true" sz="4954">
                <a:solidFill>
                  <a:srgbClr val="000000"/>
                </a:solidFill>
                <a:latin typeface="Montserrat Classic Bold"/>
                <a:ea typeface="Montserrat Classic Bold"/>
                <a:cs typeface="Montserrat Classic Bold"/>
                <a:sym typeface="Montserrat Classic Bold"/>
              </a:rPr>
              <a:t>RECOMMENDATIONS</a:t>
            </a:r>
          </a:p>
        </p:txBody>
      </p:sp>
      <p:sp>
        <p:nvSpPr>
          <p:cNvPr name="TextBox 15" id="15"/>
          <p:cNvSpPr txBox="true"/>
          <p:nvPr/>
        </p:nvSpPr>
        <p:spPr>
          <a:xfrm rot="0">
            <a:off x="1110489" y="8747831"/>
            <a:ext cx="7070445" cy="669230"/>
          </a:xfrm>
          <a:prstGeom prst="rect">
            <a:avLst/>
          </a:prstGeom>
        </p:spPr>
        <p:txBody>
          <a:bodyPr anchor="t" rtlCol="false" tIns="0" lIns="0" bIns="0" rIns="0">
            <a:spAutoFit/>
          </a:bodyPr>
          <a:lstStyle/>
          <a:p>
            <a:pPr algn="l">
              <a:lnSpc>
                <a:spcPts val="2671"/>
              </a:lnSpc>
            </a:pPr>
            <a:r>
              <a:rPr lang="en-US" sz="2054">
                <a:solidFill>
                  <a:srgbClr val="000000"/>
                </a:solidFill>
                <a:latin typeface="Montserrat Classic"/>
                <a:ea typeface="Montserrat Classic"/>
                <a:cs typeface="Montserrat Classic"/>
                <a:sym typeface="Montserrat Classic"/>
              </a:rPr>
              <a:t>Ask for feedback at intervals that allow time for changes to be made.</a:t>
            </a:r>
          </a:p>
        </p:txBody>
      </p:sp>
      <p:grpSp>
        <p:nvGrpSpPr>
          <p:cNvPr name="Group 16" id="16"/>
          <p:cNvGrpSpPr/>
          <p:nvPr/>
        </p:nvGrpSpPr>
        <p:grpSpPr>
          <a:xfrm rot="0">
            <a:off x="11341436" y="7765011"/>
            <a:ext cx="4537872" cy="953560"/>
            <a:chOff x="0" y="0"/>
            <a:chExt cx="6050496" cy="1271413"/>
          </a:xfrm>
        </p:grpSpPr>
        <p:sp>
          <p:nvSpPr>
            <p:cNvPr name="TextBox 17" id="17"/>
            <p:cNvSpPr txBox="true"/>
            <p:nvPr/>
          </p:nvSpPr>
          <p:spPr>
            <a:xfrm rot="0">
              <a:off x="0" y="724255"/>
              <a:ext cx="6050496" cy="547158"/>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Classic"/>
                  <a:ea typeface="Montserrat Classic"/>
                  <a:cs typeface="Montserrat Classic"/>
                  <a:sym typeface="Montserrat Classic"/>
                </a:rPr>
                <a:t>The Micro-Mouse</a:t>
              </a:r>
            </a:p>
          </p:txBody>
        </p:sp>
        <p:sp>
          <p:nvSpPr>
            <p:cNvPr name="TextBox 18" id="18"/>
            <p:cNvSpPr txBox="true"/>
            <p:nvPr/>
          </p:nvSpPr>
          <p:spPr>
            <a:xfrm rot="0">
              <a:off x="0" y="-76200"/>
              <a:ext cx="6050496" cy="783167"/>
            </a:xfrm>
            <a:prstGeom prst="rect">
              <a:avLst/>
            </a:prstGeom>
          </p:spPr>
          <p:txBody>
            <a:bodyPr anchor="t" rtlCol="false" tIns="0" lIns="0" bIns="0" rIns="0">
              <a:spAutoFit/>
            </a:bodyPr>
            <a:lstStyle/>
            <a:p>
              <a:pPr algn="ctr">
                <a:lnSpc>
                  <a:spcPts val="4900"/>
                </a:lnSpc>
              </a:pPr>
              <a:r>
                <a:rPr lang="en-US" sz="3500" b="true">
                  <a:solidFill>
                    <a:srgbClr val="000000"/>
                  </a:solidFill>
                  <a:latin typeface="Montserrat Classic Bold"/>
                  <a:ea typeface="Montserrat Classic Bold"/>
                  <a:cs typeface="Montserrat Classic Bold"/>
                  <a:sym typeface="Montserrat Classic Bold"/>
                </a:rPr>
                <a:t>Algernon</a:t>
              </a: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23474" y="-398200"/>
            <a:ext cx="17198400" cy="10712225"/>
            <a:chOff x="0" y="0"/>
            <a:chExt cx="22931200" cy="14282967"/>
          </a:xfrm>
        </p:grpSpPr>
        <p:grpSp>
          <p:nvGrpSpPr>
            <p:cNvPr name="Group 3" id="3"/>
            <p:cNvGrpSpPr/>
            <p:nvPr/>
          </p:nvGrpSpPr>
          <p:grpSpPr>
            <a:xfrm rot="0">
              <a:off x="10427368" y="0"/>
              <a:ext cx="12503832" cy="14282967"/>
              <a:chOff x="0" y="0"/>
              <a:chExt cx="2469893" cy="2821327"/>
            </a:xfrm>
          </p:grpSpPr>
          <p:sp>
            <p:nvSpPr>
              <p:cNvPr name="Freeform 4" id="4"/>
              <p:cNvSpPr/>
              <p:nvPr/>
            </p:nvSpPr>
            <p:spPr>
              <a:xfrm flipH="false" flipV="false" rot="0">
                <a:off x="0" y="0"/>
                <a:ext cx="2469893" cy="2821327"/>
              </a:xfrm>
              <a:custGeom>
                <a:avLst/>
                <a:gdLst/>
                <a:ahLst/>
                <a:cxnLst/>
                <a:rect r="r" b="b" t="t" l="l"/>
                <a:pathLst>
                  <a:path h="2821327" w="2469893">
                    <a:moveTo>
                      <a:pt x="0" y="0"/>
                    </a:moveTo>
                    <a:lnTo>
                      <a:pt x="2469893" y="0"/>
                    </a:lnTo>
                    <a:lnTo>
                      <a:pt x="2469893" y="2821327"/>
                    </a:lnTo>
                    <a:lnTo>
                      <a:pt x="0" y="2821327"/>
                    </a:lnTo>
                    <a:close/>
                  </a:path>
                </a:pathLst>
              </a:custGeom>
              <a:solidFill>
                <a:srgbClr val="FFF6E3"/>
              </a:solidFill>
            </p:spPr>
          </p:sp>
          <p:sp>
            <p:nvSpPr>
              <p:cNvPr name="TextBox 5" id="5"/>
              <p:cNvSpPr txBox="true"/>
              <p:nvPr/>
            </p:nvSpPr>
            <p:spPr>
              <a:xfrm>
                <a:off x="0" y="-28575"/>
                <a:ext cx="2469893" cy="2849902"/>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0" y="4235312"/>
              <a:ext cx="7830894" cy="2955079"/>
            </a:xfrm>
            <a:prstGeom prst="rect">
              <a:avLst/>
            </a:prstGeom>
          </p:spPr>
          <p:txBody>
            <a:bodyPr anchor="t" rtlCol="false" tIns="0" lIns="0" bIns="0" rIns="0">
              <a:spAutoFit/>
            </a:bodyPr>
            <a:lstStyle/>
            <a:p>
              <a:pPr algn="l">
                <a:lnSpc>
                  <a:spcPts val="8480"/>
                </a:lnSpc>
              </a:pPr>
              <a:r>
                <a:rPr lang="en-US" b="true" sz="8000">
                  <a:solidFill>
                    <a:srgbClr val="000000"/>
                  </a:solidFill>
                  <a:latin typeface="Montserrat Classic Bold"/>
                  <a:ea typeface="Montserrat Classic Bold"/>
                  <a:cs typeface="Montserrat Classic Bold"/>
                  <a:sym typeface="Montserrat Classic Bold"/>
                </a:rPr>
                <a:t>LIST OF CONTENTS</a:t>
              </a:r>
            </a:p>
          </p:txBody>
        </p:sp>
      </p:grpSp>
      <p:sp>
        <p:nvSpPr>
          <p:cNvPr name="TextBox 7" id="7"/>
          <p:cNvSpPr txBox="true"/>
          <p:nvPr/>
        </p:nvSpPr>
        <p:spPr>
          <a:xfrm rot="0">
            <a:off x="11229714" y="5971592"/>
            <a:ext cx="4226126" cy="314325"/>
          </a:xfrm>
          <a:prstGeom prst="rect">
            <a:avLst/>
          </a:prstGeom>
        </p:spPr>
        <p:txBody>
          <a:bodyPr anchor="t" rtlCol="false" tIns="0" lIns="0" bIns="0" rIns="0">
            <a:spAutoFit/>
          </a:bodyPr>
          <a:lstStyle/>
          <a:p>
            <a:pPr algn="l">
              <a:lnSpc>
                <a:spcPts val="2520"/>
              </a:lnSpc>
            </a:pPr>
            <a:r>
              <a:rPr lang="en-US" b="true" sz="2100">
                <a:solidFill>
                  <a:srgbClr val="000000"/>
                </a:solidFill>
                <a:latin typeface="Montserrat Classic Bold"/>
                <a:ea typeface="Montserrat Classic Bold"/>
                <a:cs typeface="Montserrat Classic Bold"/>
                <a:sym typeface="Montserrat Classic Bold"/>
              </a:rPr>
              <a:t>PROGRAMMING</a:t>
            </a:r>
          </a:p>
        </p:txBody>
      </p:sp>
      <p:sp>
        <p:nvSpPr>
          <p:cNvPr name="TextBox 8" id="8"/>
          <p:cNvSpPr txBox="true"/>
          <p:nvPr/>
        </p:nvSpPr>
        <p:spPr>
          <a:xfrm rot="0">
            <a:off x="9835687" y="5847767"/>
            <a:ext cx="1394026" cy="552450"/>
          </a:xfrm>
          <a:prstGeom prst="rect">
            <a:avLst/>
          </a:prstGeom>
        </p:spPr>
        <p:txBody>
          <a:bodyPr anchor="t" rtlCol="false" tIns="0" lIns="0" bIns="0" rIns="0">
            <a:spAutoFit/>
          </a:bodyPr>
          <a:lstStyle/>
          <a:p>
            <a:pPr algn="ctr">
              <a:lnSpc>
                <a:spcPts val="4320"/>
              </a:lnSpc>
            </a:pPr>
            <a:r>
              <a:rPr lang="en-US" b="true" sz="3600">
                <a:solidFill>
                  <a:srgbClr val="000000"/>
                </a:solidFill>
                <a:latin typeface="Montserrat Classic Bold"/>
                <a:ea typeface="Montserrat Classic Bold"/>
                <a:cs typeface="Montserrat Classic Bold"/>
                <a:sym typeface="Montserrat Classic Bold"/>
              </a:rPr>
              <a:t>13</a:t>
            </a:r>
          </a:p>
        </p:txBody>
      </p:sp>
      <p:sp>
        <p:nvSpPr>
          <p:cNvPr name="TextBox 9" id="9"/>
          <p:cNvSpPr txBox="true"/>
          <p:nvPr/>
        </p:nvSpPr>
        <p:spPr>
          <a:xfrm rot="0">
            <a:off x="9835687" y="783401"/>
            <a:ext cx="1394026" cy="552450"/>
          </a:xfrm>
          <a:prstGeom prst="rect">
            <a:avLst/>
          </a:prstGeom>
        </p:spPr>
        <p:txBody>
          <a:bodyPr anchor="t" rtlCol="false" tIns="0" lIns="0" bIns="0" rIns="0">
            <a:spAutoFit/>
          </a:bodyPr>
          <a:lstStyle/>
          <a:p>
            <a:pPr algn="ctr">
              <a:lnSpc>
                <a:spcPts val="4320"/>
              </a:lnSpc>
            </a:pPr>
            <a:r>
              <a:rPr lang="en-US" b="true" sz="3600">
                <a:solidFill>
                  <a:srgbClr val="000000"/>
                </a:solidFill>
                <a:latin typeface="Montserrat Classic Bold"/>
                <a:ea typeface="Montserrat Classic Bold"/>
                <a:cs typeface="Montserrat Classic Bold"/>
                <a:sym typeface="Montserrat Classic Bold"/>
              </a:rPr>
              <a:t>03</a:t>
            </a:r>
          </a:p>
        </p:txBody>
      </p:sp>
      <p:sp>
        <p:nvSpPr>
          <p:cNvPr name="TextBox 10" id="10"/>
          <p:cNvSpPr txBox="true"/>
          <p:nvPr/>
        </p:nvSpPr>
        <p:spPr>
          <a:xfrm rot="0">
            <a:off x="11229714" y="903197"/>
            <a:ext cx="4226126" cy="314325"/>
          </a:xfrm>
          <a:prstGeom prst="rect">
            <a:avLst/>
          </a:prstGeom>
        </p:spPr>
        <p:txBody>
          <a:bodyPr anchor="t" rtlCol="false" tIns="0" lIns="0" bIns="0" rIns="0">
            <a:spAutoFit/>
          </a:bodyPr>
          <a:lstStyle/>
          <a:p>
            <a:pPr algn="l">
              <a:lnSpc>
                <a:spcPts val="2520"/>
              </a:lnSpc>
            </a:pPr>
            <a:r>
              <a:rPr lang="en-US" b="true" sz="2100">
                <a:solidFill>
                  <a:srgbClr val="000000"/>
                </a:solidFill>
                <a:latin typeface="Montserrat Classic Bold"/>
                <a:ea typeface="Montserrat Classic Bold"/>
                <a:cs typeface="Montserrat Classic Bold"/>
                <a:sym typeface="Montserrat Classic Bold"/>
              </a:rPr>
              <a:t>BRIEF INTRODUCTION</a:t>
            </a:r>
          </a:p>
        </p:txBody>
      </p:sp>
      <p:sp>
        <p:nvSpPr>
          <p:cNvPr name="TextBox 11" id="11"/>
          <p:cNvSpPr txBox="true"/>
          <p:nvPr/>
        </p:nvSpPr>
        <p:spPr>
          <a:xfrm rot="0">
            <a:off x="9835687" y="1793051"/>
            <a:ext cx="1394026" cy="552450"/>
          </a:xfrm>
          <a:prstGeom prst="rect">
            <a:avLst/>
          </a:prstGeom>
        </p:spPr>
        <p:txBody>
          <a:bodyPr anchor="t" rtlCol="false" tIns="0" lIns="0" bIns="0" rIns="0">
            <a:spAutoFit/>
          </a:bodyPr>
          <a:lstStyle/>
          <a:p>
            <a:pPr algn="ctr">
              <a:lnSpc>
                <a:spcPts val="4320"/>
              </a:lnSpc>
            </a:pPr>
            <a:r>
              <a:rPr lang="en-US" b="true" sz="3600">
                <a:solidFill>
                  <a:srgbClr val="000000"/>
                </a:solidFill>
                <a:latin typeface="Montserrat Classic Bold"/>
                <a:ea typeface="Montserrat Classic Bold"/>
                <a:cs typeface="Montserrat Classic Bold"/>
                <a:sym typeface="Montserrat Classic Bold"/>
              </a:rPr>
              <a:t>04</a:t>
            </a:r>
          </a:p>
        </p:txBody>
      </p:sp>
      <p:sp>
        <p:nvSpPr>
          <p:cNvPr name="TextBox 12" id="12"/>
          <p:cNvSpPr txBox="true"/>
          <p:nvPr/>
        </p:nvSpPr>
        <p:spPr>
          <a:xfrm rot="0">
            <a:off x="11229714" y="1916876"/>
            <a:ext cx="4523365" cy="314325"/>
          </a:xfrm>
          <a:prstGeom prst="rect">
            <a:avLst/>
          </a:prstGeom>
        </p:spPr>
        <p:txBody>
          <a:bodyPr anchor="t" rtlCol="false" tIns="0" lIns="0" bIns="0" rIns="0">
            <a:spAutoFit/>
          </a:bodyPr>
          <a:lstStyle/>
          <a:p>
            <a:pPr algn="l">
              <a:lnSpc>
                <a:spcPts val="2520"/>
              </a:lnSpc>
            </a:pPr>
            <a:r>
              <a:rPr lang="en-US" b="true" sz="2100">
                <a:solidFill>
                  <a:srgbClr val="000000"/>
                </a:solidFill>
                <a:latin typeface="Montserrat Classic Bold"/>
                <a:ea typeface="Montserrat Classic Bold"/>
                <a:cs typeface="Montserrat Classic Bold"/>
                <a:sym typeface="Montserrat Classic Bold"/>
              </a:rPr>
              <a:t>ELECTRONIC COMPONENTS</a:t>
            </a:r>
          </a:p>
        </p:txBody>
      </p:sp>
      <p:sp>
        <p:nvSpPr>
          <p:cNvPr name="TextBox 13" id="13"/>
          <p:cNvSpPr txBox="true"/>
          <p:nvPr/>
        </p:nvSpPr>
        <p:spPr>
          <a:xfrm rot="0">
            <a:off x="9835687" y="2806730"/>
            <a:ext cx="1394026" cy="552450"/>
          </a:xfrm>
          <a:prstGeom prst="rect">
            <a:avLst/>
          </a:prstGeom>
        </p:spPr>
        <p:txBody>
          <a:bodyPr anchor="t" rtlCol="false" tIns="0" lIns="0" bIns="0" rIns="0">
            <a:spAutoFit/>
          </a:bodyPr>
          <a:lstStyle/>
          <a:p>
            <a:pPr algn="ctr">
              <a:lnSpc>
                <a:spcPts val="4320"/>
              </a:lnSpc>
            </a:pPr>
            <a:r>
              <a:rPr lang="en-US" b="true" sz="3600">
                <a:solidFill>
                  <a:srgbClr val="000000"/>
                </a:solidFill>
                <a:latin typeface="Montserrat Classic Bold"/>
                <a:ea typeface="Montserrat Classic Bold"/>
                <a:cs typeface="Montserrat Classic Bold"/>
                <a:sym typeface="Montserrat Classic Bold"/>
              </a:rPr>
              <a:t>05</a:t>
            </a:r>
          </a:p>
        </p:txBody>
      </p:sp>
      <p:sp>
        <p:nvSpPr>
          <p:cNvPr name="TextBox 14" id="14"/>
          <p:cNvSpPr txBox="true"/>
          <p:nvPr/>
        </p:nvSpPr>
        <p:spPr>
          <a:xfrm rot="0">
            <a:off x="11229714" y="2930555"/>
            <a:ext cx="4382568" cy="628650"/>
          </a:xfrm>
          <a:prstGeom prst="rect">
            <a:avLst/>
          </a:prstGeom>
        </p:spPr>
        <p:txBody>
          <a:bodyPr anchor="t" rtlCol="false" tIns="0" lIns="0" bIns="0" rIns="0">
            <a:spAutoFit/>
          </a:bodyPr>
          <a:lstStyle/>
          <a:p>
            <a:pPr algn="l">
              <a:lnSpc>
                <a:spcPts val="2520"/>
              </a:lnSpc>
            </a:pPr>
            <a:r>
              <a:rPr lang="en-US" b="true" sz="2100">
                <a:solidFill>
                  <a:srgbClr val="000000"/>
                </a:solidFill>
                <a:latin typeface="Montserrat Classic Bold"/>
                <a:ea typeface="Montserrat Classic Bold"/>
                <a:cs typeface="Montserrat Classic Bold"/>
                <a:sym typeface="Montserrat Classic Bold"/>
              </a:rPr>
              <a:t>PRINTED CIRCUIT BOARDS AND ASSEMBLY</a:t>
            </a:r>
          </a:p>
        </p:txBody>
      </p:sp>
      <p:sp>
        <p:nvSpPr>
          <p:cNvPr name="TextBox 15" id="15"/>
          <p:cNvSpPr txBox="true"/>
          <p:nvPr/>
        </p:nvSpPr>
        <p:spPr>
          <a:xfrm rot="0">
            <a:off x="9835687" y="3820409"/>
            <a:ext cx="1394026" cy="552450"/>
          </a:xfrm>
          <a:prstGeom prst="rect">
            <a:avLst/>
          </a:prstGeom>
        </p:spPr>
        <p:txBody>
          <a:bodyPr anchor="t" rtlCol="false" tIns="0" lIns="0" bIns="0" rIns="0">
            <a:spAutoFit/>
          </a:bodyPr>
          <a:lstStyle/>
          <a:p>
            <a:pPr algn="ctr">
              <a:lnSpc>
                <a:spcPts val="4320"/>
              </a:lnSpc>
            </a:pPr>
            <a:r>
              <a:rPr lang="en-US" b="true" sz="3600">
                <a:solidFill>
                  <a:srgbClr val="000000"/>
                </a:solidFill>
                <a:latin typeface="Montserrat Classic Bold"/>
                <a:ea typeface="Montserrat Classic Bold"/>
                <a:cs typeface="Montserrat Classic Bold"/>
                <a:sym typeface="Montserrat Classic Bold"/>
              </a:rPr>
              <a:t>08</a:t>
            </a:r>
          </a:p>
        </p:txBody>
      </p:sp>
      <p:sp>
        <p:nvSpPr>
          <p:cNvPr name="TextBox 16" id="16"/>
          <p:cNvSpPr txBox="true"/>
          <p:nvPr/>
        </p:nvSpPr>
        <p:spPr>
          <a:xfrm rot="0">
            <a:off x="11229714" y="3944234"/>
            <a:ext cx="4226126" cy="314325"/>
          </a:xfrm>
          <a:prstGeom prst="rect">
            <a:avLst/>
          </a:prstGeom>
        </p:spPr>
        <p:txBody>
          <a:bodyPr anchor="t" rtlCol="false" tIns="0" lIns="0" bIns="0" rIns="0">
            <a:spAutoFit/>
          </a:bodyPr>
          <a:lstStyle/>
          <a:p>
            <a:pPr algn="l">
              <a:lnSpc>
                <a:spcPts val="2520"/>
              </a:lnSpc>
            </a:pPr>
            <a:r>
              <a:rPr lang="en-US" b="true" sz="2100">
                <a:solidFill>
                  <a:srgbClr val="000000"/>
                </a:solidFill>
                <a:latin typeface="Montserrat Classic Bold"/>
                <a:ea typeface="Montserrat Classic Bold"/>
                <a:cs typeface="Montserrat Classic Bold"/>
                <a:sym typeface="Montserrat Classic Bold"/>
              </a:rPr>
              <a:t>DESIGNED COMPONENTS</a:t>
            </a:r>
          </a:p>
        </p:txBody>
      </p:sp>
      <p:sp>
        <p:nvSpPr>
          <p:cNvPr name="TextBox 17" id="17"/>
          <p:cNvSpPr txBox="true"/>
          <p:nvPr/>
        </p:nvSpPr>
        <p:spPr>
          <a:xfrm rot="0">
            <a:off x="9835687" y="4834088"/>
            <a:ext cx="1394026" cy="552450"/>
          </a:xfrm>
          <a:prstGeom prst="rect">
            <a:avLst/>
          </a:prstGeom>
        </p:spPr>
        <p:txBody>
          <a:bodyPr anchor="t" rtlCol="false" tIns="0" lIns="0" bIns="0" rIns="0">
            <a:spAutoFit/>
          </a:bodyPr>
          <a:lstStyle/>
          <a:p>
            <a:pPr algn="ctr">
              <a:lnSpc>
                <a:spcPts val="4320"/>
              </a:lnSpc>
            </a:pPr>
            <a:r>
              <a:rPr lang="en-US" b="true" sz="3600">
                <a:solidFill>
                  <a:srgbClr val="000000"/>
                </a:solidFill>
                <a:latin typeface="Montserrat Classic Bold"/>
                <a:ea typeface="Montserrat Classic Bold"/>
                <a:cs typeface="Montserrat Classic Bold"/>
                <a:sym typeface="Montserrat Classic Bold"/>
              </a:rPr>
              <a:t>11</a:t>
            </a:r>
          </a:p>
        </p:txBody>
      </p:sp>
      <p:sp>
        <p:nvSpPr>
          <p:cNvPr name="TextBox 18" id="18"/>
          <p:cNvSpPr txBox="true"/>
          <p:nvPr/>
        </p:nvSpPr>
        <p:spPr>
          <a:xfrm rot="0">
            <a:off x="11229714" y="4957913"/>
            <a:ext cx="4226126" cy="628650"/>
          </a:xfrm>
          <a:prstGeom prst="rect">
            <a:avLst/>
          </a:prstGeom>
        </p:spPr>
        <p:txBody>
          <a:bodyPr anchor="t" rtlCol="false" tIns="0" lIns="0" bIns="0" rIns="0">
            <a:spAutoFit/>
          </a:bodyPr>
          <a:lstStyle/>
          <a:p>
            <a:pPr algn="l">
              <a:lnSpc>
                <a:spcPts val="2520"/>
              </a:lnSpc>
            </a:pPr>
            <a:r>
              <a:rPr lang="en-US" b="true" sz="2100">
                <a:solidFill>
                  <a:srgbClr val="000000"/>
                </a:solidFill>
                <a:latin typeface="Montserrat Classic Bold"/>
                <a:ea typeface="Montserrat Classic Bold"/>
                <a:cs typeface="Montserrat Classic Bold"/>
                <a:sym typeface="Montserrat Classic Bold"/>
              </a:rPr>
              <a:t>LASER CUTTING AND 3D SCANNING</a:t>
            </a:r>
          </a:p>
        </p:txBody>
      </p:sp>
      <p:sp>
        <p:nvSpPr>
          <p:cNvPr name="TextBox 19" id="19"/>
          <p:cNvSpPr txBox="true"/>
          <p:nvPr/>
        </p:nvSpPr>
        <p:spPr>
          <a:xfrm rot="0">
            <a:off x="9835687" y="7875125"/>
            <a:ext cx="1394026" cy="552450"/>
          </a:xfrm>
          <a:prstGeom prst="rect">
            <a:avLst/>
          </a:prstGeom>
        </p:spPr>
        <p:txBody>
          <a:bodyPr anchor="t" rtlCol="false" tIns="0" lIns="0" bIns="0" rIns="0">
            <a:spAutoFit/>
          </a:bodyPr>
          <a:lstStyle/>
          <a:p>
            <a:pPr algn="ctr">
              <a:lnSpc>
                <a:spcPts val="4320"/>
              </a:lnSpc>
            </a:pPr>
            <a:r>
              <a:rPr lang="en-US" b="true" sz="3600">
                <a:solidFill>
                  <a:srgbClr val="000000"/>
                </a:solidFill>
                <a:latin typeface="Montserrat Classic Bold"/>
                <a:ea typeface="Montserrat Classic Bold"/>
                <a:cs typeface="Montserrat Classic Bold"/>
                <a:sym typeface="Montserrat Classic Bold"/>
              </a:rPr>
              <a:t>15</a:t>
            </a:r>
          </a:p>
        </p:txBody>
      </p:sp>
      <p:sp>
        <p:nvSpPr>
          <p:cNvPr name="TextBox 20" id="20"/>
          <p:cNvSpPr txBox="true"/>
          <p:nvPr/>
        </p:nvSpPr>
        <p:spPr>
          <a:xfrm rot="0">
            <a:off x="11229714" y="7998950"/>
            <a:ext cx="4226126" cy="628650"/>
          </a:xfrm>
          <a:prstGeom prst="rect">
            <a:avLst/>
          </a:prstGeom>
        </p:spPr>
        <p:txBody>
          <a:bodyPr anchor="t" rtlCol="false" tIns="0" lIns="0" bIns="0" rIns="0">
            <a:spAutoFit/>
          </a:bodyPr>
          <a:lstStyle/>
          <a:p>
            <a:pPr algn="l">
              <a:lnSpc>
                <a:spcPts val="2520"/>
              </a:lnSpc>
            </a:pPr>
            <a:r>
              <a:rPr lang="en-US" b="true" sz="2100">
                <a:solidFill>
                  <a:srgbClr val="000000"/>
                </a:solidFill>
                <a:latin typeface="Montserrat Classic Bold"/>
                <a:ea typeface="Montserrat Classic Bold"/>
                <a:cs typeface="Montserrat Classic Bold"/>
                <a:sym typeface="Montserrat Classic Bold"/>
              </a:rPr>
              <a:t>VERSION CONTROL AND NOTION</a:t>
            </a:r>
          </a:p>
        </p:txBody>
      </p:sp>
      <p:sp>
        <p:nvSpPr>
          <p:cNvPr name="TextBox 21" id="21"/>
          <p:cNvSpPr txBox="true"/>
          <p:nvPr/>
        </p:nvSpPr>
        <p:spPr>
          <a:xfrm rot="0">
            <a:off x="11229714" y="6985271"/>
            <a:ext cx="4226126" cy="314325"/>
          </a:xfrm>
          <a:prstGeom prst="rect">
            <a:avLst/>
          </a:prstGeom>
        </p:spPr>
        <p:txBody>
          <a:bodyPr anchor="t" rtlCol="false" tIns="0" lIns="0" bIns="0" rIns="0">
            <a:spAutoFit/>
          </a:bodyPr>
          <a:lstStyle/>
          <a:p>
            <a:pPr algn="l">
              <a:lnSpc>
                <a:spcPts val="2520"/>
              </a:lnSpc>
            </a:pPr>
            <a:r>
              <a:rPr lang="en-US" b="true" sz="2100">
                <a:solidFill>
                  <a:srgbClr val="000000"/>
                </a:solidFill>
                <a:latin typeface="Montserrat Classic Bold"/>
                <a:ea typeface="Montserrat Classic Bold"/>
                <a:cs typeface="Montserrat Classic Bold"/>
                <a:sym typeface="Montserrat Classic Bold"/>
              </a:rPr>
              <a:t>COMPOSITE COMPONENT</a:t>
            </a:r>
          </a:p>
        </p:txBody>
      </p:sp>
      <p:sp>
        <p:nvSpPr>
          <p:cNvPr name="TextBox 22" id="22"/>
          <p:cNvSpPr txBox="true"/>
          <p:nvPr/>
        </p:nvSpPr>
        <p:spPr>
          <a:xfrm rot="0">
            <a:off x="9835687" y="6861446"/>
            <a:ext cx="1394026" cy="552450"/>
          </a:xfrm>
          <a:prstGeom prst="rect">
            <a:avLst/>
          </a:prstGeom>
        </p:spPr>
        <p:txBody>
          <a:bodyPr anchor="t" rtlCol="false" tIns="0" lIns="0" bIns="0" rIns="0">
            <a:spAutoFit/>
          </a:bodyPr>
          <a:lstStyle/>
          <a:p>
            <a:pPr algn="ctr">
              <a:lnSpc>
                <a:spcPts val="4320"/>
              </a:lnSpc>
            </a:pPr>
            <a:r>
              <a:rPr lang="en-US" b="true" sz="3600">
                <a:solidFill>
                  <a:srgbClr val="000000"/>
                </a:solidFill>
                <a:latin typeface="Montserrat Classic Bold"/>
                <a:ea typeface="Montserrat Classic Bold"/>
                <a:cs typeface="Montserrat Classic Bold"/>
                <a:sym typeface="Montserrat Classic Bold"/>
              </a:rPr>
              <a:t>14</a:t>
            </a:r>
          </a:p>
        </p:txBody>
      </p:sp>
      <p:sp>
        <p:nvSpPr>
          <p:cNvPr name="TextBox 23" id="23"/>
          <p:cNvSpPr txBox="true"/>
          <p:nvPr/>
        </p:nvSpPr>
        <p:spPr>
          <a:xfrm rot="0">
            <a:off x="9835687" y="8884775"/>
            <a:ext cx="1394026" cy="552450"/>
          </a:xfrm>
          <a:prstGeom prst="rect">
            <a:avLst/>
          </a:prstGeom>
        </p:spPr>
        <p:txBody>
          <a:bodyPr anchor="t" rtlCol="false" tIns="0" lIns="0" bIns="0" rIns="0">
            <a:spAutoFit/>
          </a:bodyPr>
          <a:lstStyle/>
          <a:p>
            <a:pPr algn="ctr">
              <a:lnSpc>
                <a:spcPts val="4320"/>
              </a:lnSpc>
            </a:pPr>
            <a:r>
              <a:rPr lang="en-US" b="true" sz="3600">
                <a:solidFill>
                  <a:srgbClr val="000000"/>
                </a:solidFill>
                <a:latin typeface="Montserrat Classic Bold"/>
                <a:ea typeface="Montserrat Classic Bold"/>
                <a:cs typeface="Montserrat Classic Bold"/>
                <a:sym typeface="Montserrat Classic Bold"/>
              </a:rPr>
              <a:t>16</a:t>
            </a:r>
          </a:p>
        </p:txBody>
      </p:sp>
      <p:sp>
        <p:nvSpPr>
          <p:cNvPr name="TextBox 24" id="24"/>
          <p:cNvSpPr txBox="true"/>
          <p:nvPr/>
        </p:nvSpPr>
        <p:spPr>
          <a:xfrm rot="0">
            <a:off x="11229714" y="9008600"/>
            <a:ext cx="4226126" cy="314325"/>
          </a:xfrm>
          <a:prstGeom prst="rect">
            <a:avLst/>
          </a:prstGeom>
        </p:spPr>
        <p:txBody>
          <a:bodyPr anchor="t" rtlCol="false" tIns="0" lIns="0" bIns="0" rIns="0">
            <a:spAutoFit/>
          </a:bodyPr>
          <a:lstStyle/>
          <a:p>
            <a:pPr algn="l">
              <a:lnSpc>
                <a:spcPts val="2520"/>
              </a:lnSpc>
            </a:pPr>
            <a:r>
              <a:rPr lang="en-US" b="true" sz="2100">
                <a:solidFill>
                  <a:srgbClr val="000000"/>
                </a:solidFill>
                <a:latin typeface="Montserrat Classic Bold"/>
                <a:ea typeface="Montserrat Classic Bold"/>
                <a:cs typeface="Montserrat Classic Bold"/>
                <a:sym typeface="Montserrat Classic Bold"/>
              </a:rPr>
              <a:t>RECOMMENDATIONS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1" y="-276396"/>
            <a:ext cx="9335351" cy="10839793"/>
            <a:chOff x="0" y="0"/>
            <a:chExt cx="2458693" cy="2854925"/>
          </a:xfrm>
        </p:grpSpPr>
        <p:sp>
          <p:nvSpPr>
            <p:cNvPr name="Freeform 3" id="3"/>
            <p:cNvSpPr/>
            <p:nvPr/>
          </p:nvSpPr>
          <p:spPr>
            <a:xfrm flipH="false" flipV="false" rot="0">
              <a:off x="0" y="0"/>
              <a:ext cx="2458693" cy="2854925"/>
            </a:xfrm>
            <a:custGeom>
              <a:avLst/>
              <a:gdLst/>
              <a:ahLst/>
              <a:cxnLst/>
              <a:rect r="r" b="b" t="t" l="l"/>
              <a:pathLst>
                <a:path h="2854925" w="2458693">
                  <a:moveTo>
                    <a:pt x="0" y="0"/>
                  </a:moveTo>
                  <a:lnTo>
                    <a:pt x="2458693" y="0"/>
                  </a:lnTo>
                  <a:lnTo>
                    <a:pt x="2458693" y="2854925"/>
                  </a:lnTo>
                  <a:lnTo>
                    <a:pt x="0" y="2854925"/>
                  </a:lnTo>
                  <a:close/>
                </a:path>
              </a:pathLst>
            </a:custGeom>
            <a:solidFill>
              <a:srgbClr val="FFF6E3"/>
            </a:solidFill>
          </p:spPr>
        </p:sp>
        <p:sp>
          <p:nvSpPr>
            <p:cNvPr name="TextBox 4" id="4"/>
            <p:cNvSpPr txBox="true"/>
            <p:nvPr/>
          </p:nvSpPr>
          <p:spPr>
            <a:xfrm>
              <a:off x="0" y="-38100"/>
              <a:ext cx="2458693" cy="2893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61443" y="1028700"/>
            <a:ext cx="7297857" cy="8229600"/>
            <a:chOff x="0" y="0"/>
            <a:chExt cx="9730476" cy="10972800"/>
          </a:xfrm>
        </p:grpSpPr>
        <p:pic>
          <p:nvPicPr>
            <p:cNvPr name="Picture 6" id="6"/>
            <p:cNvPicPr>
              <a:picLocks noChangeAspect="true"/>
            </p:cNvPicPr>
            <p:nvPr/>
          </p:nvPicPr>
          <p:blipFill>
            <a:blip r:embed="rId2"/>
            <a:srcRect l="26777" t="0" r="26777" b="0"/>
            <a:stretch>
              <a:fillRect/>
            </a:stretch>
          </p:blipFill>
          <p:spPr>
            <a:xfrm flipH="false" flipV="false">
              <a:off x="0" y="0"/>
              <a:ext cx="9730476" cy="10972800"/>
            </a:xfrm>
            <a:prstGeom prst="rect">
              <a:avLst/>
            </a:prstGeom>
          </p:spPr>
        </p:pic>
      </p:grpSp>
      <p:grpSp>
        <p:nvGrpSpPr>
          <p:cNvPr name="Group 7" id="7"/>
          <p:cNvGrpSpPr/>
          <p:nvPr/>
        </p:nvGrpSpPr>
        <p:grpSpPr>
          <a:xfrm rot="0">
            <a:off x="10232172" y="7600441"/>
            <a:ext cx="6756400" cy="1282700"/>
            <a:chOff x="0" y="0"/>
            <a:chExt cx="1779463" cy="337830"/>
          </a:xfrm>
        </p:grpSpPr>
        <p:sp>
          <p:nvSpPr>
            <p:cNvPr name="Freeform 8" id="8"/>
            <p:cNvSpPr/>
            <p:nvPr/>
          </p:nvSpPr>
          <p:spPr>
            <a:xfrm flipH="false" flipV="false" rot="0">
              <a:off x="0" y="0"/>
              <a:ext cx="1779463" cy="337830"/>
            </a:xfrm>
            <a:custGeom>
              <a:avLst/>
              <a:gdLst/>
              <a:ahLst/>
              <a:cxnLst/>
              <a:rect r="r" b="b" t="t" l="l"/>
              <a:pathLst>
                <a:path h="337830" w="1779463">
                  <a:moveTo>
                    <a:pt x="0" y="0"/>
                  </a:moveTo>
                  <a:lnTo>
                    <a:pt x="1779463" y="0"/>
                  </a:lnTo>
                  <a:lnTo>
                    <a:pt x="1779463" y="337830"/>
                  </a:lnTo>
                  <a:lnTo>
                    <a:pt x="0" y="337830"/>
                  </a:lnTo>
                  <a:close/>
                </a:path>
              </a:pathLst>
            </a:custGeom>
            <a:solidFill>
              <a:srgbClr val="FFF6E3">
                <a:alpha val="74902"/>
              </a:srgbClr>
            </a:solidFill>
          </p:spPr>
        </p:sp>
        <p:sp>
          <p:nvSpPr>
            <p:cNvPr name="TextBox 9" id="9"/>
            <p:cNvSpPr txBox="true"/>
            <p:nvPr/>
          </p:nvSpPr>
          <p:spPr>
            <a:xfrm>
              <a:off x="0" y="-38100"/>
              <a:ext cx="1779463" cy="37593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341436" y="7765011"/>
            <a:ext cx="4537872" cy="953560"/>
            <a:chOff x="0" y="0"/>
            <a:chExt cx="6050496" cy="1271413"/>
          </a:xfrm>
        </p:grpSpPr>
        <p:sp>
          <p:nvSpPr>
            <p:cNvPr name="TextBox 11" id="11"/>
            <p:cNvSpPr txBox="true"/>
            <p:nvPr/>
          </p:nvSpPr>
          <p:spPr>
            <a:xfrm rot="0">
              <a:off x="0" y="724255"/>
              <a:ext cx="6050496" cy="547158"/>
            </a:xfrm>
            <a:prstGeom prst="rect">
              <a:avLst/>
            </a:prstGeom>
          </p:spPr>
          <p:txBody>
            <a:bodyPr anchor="t" rtlCol="false" tIns="0" lIns="0" bIns="0" rIns="0">
              <a:spAutoFit/>
            </a:bodyPr>
            <a:lstStyle/>
            <a:p>
              <a:pPr algn="ctr">
                <a:lnSpc>
                  <a:spcPts val="3499"/>
                </a:lnSpc>
              </a:pPr>
              <a:r>
                <a:rPr lang="en-US" sz="2499">
                  <a:solidFill>
                    <a:srgbClr val="000000"/>
                  </a:solidFill>
                  <a:latin typeface="Montserrat Classic"/>
                  <a:ea typeface="Montserrat Classic"/>
                  <a:cs typeface="Montserrat Classic"/>
                  <a:sym typeface="Montserrat Classic"/>
                </a:rPr>
                <a:t>The Micro-Mouse</a:t>
              </a:r>
            </a:p>
          </p:txBody>
        </p:sp>
        <p:sp>
          <p:nvSpPr>
            <p:cNvPr name="TextBox 12" id="12"/>
            <p:cNvSpPr txBox="true"/>
            <p:nvPr/>
          </p:nvSpPr>
          <p:spPr>
            <a:xfrm rot="0">
              <a:off x="0" y="-76200"/>
              <a:ext cx="6050496" cy="783167"/>
            </a:xfrm>
            <a:prstGeom prst="rect">
              <a:avLst/>
            </a:prstGeom>
          </p:spPr>
          <p:txBody>
            <a:bodyPr anchor="t" rtlCol="false" tIns="0" lIns="0" bIns="0" rIns="0">
              <a:spAutoFit/>
            </a:bodyPr>
            <a:lstStyle/>
            <a:p>
              <a:pPr algn="ctr">
                <a:lnSpc>
                  <a:spcPts val="4900"/>
                </a:lnSpc>
              </a:pPr>
              <a:r>
                <a:rPr lang="en-US" sz="3500" b="true">
                  <a:solidFill>
                    <a:srgbClr val="000000"/>
                  </a:solidFill>
                  <a:latin typeface="Montserrat Classic Bold"/>
                  <a:ea typeface="Montserrat Classic Bold"/>
                  <a:cs typeface="Montserrat Classic Bold"/>
                  <a:sym typeface="Montserrat Classic Bold"/>
                </a:rPr>
                <a:t>Algernon</a:t>
              </a:r>
            </a:p>
          </p:txBody>
        </p:sp>
      </p:grpSp>
      <p:sp>
        <p:nvSpPr>
          <p:cNvPr name="TextBox 13" id="13"/>
          <p:cNvSpPr txBox="true"/>
          <p:nvPr/>
        </p:nvSpPr>
        <p:spPr>
          <a:xfrm rot="0">
            <a:off x="1028700" y="897314"/>
            <a:ext cx="8237712" cy="906149"/>
          </a:xfrm>
          <a:prstGeom prst="rect">
            <a:avLst/>
          </a:prstGeom>
        </p:spPr>
        <p:txBody>
          <a:bodyPr anchor="t" rtlCol="false" tIns="0" lIns="0" bIns="0" rIns="0">
            <a:spAutoFit/>
          </a:bodyPr>
          <a:lstStyle/>
          <a:p>
            <a:pPr algn="l">
              <a:lnSpc>
                <a:spcPts val="6800"/>
              </a:lnSpc>
            </a:pPr>
            <a:r>
              <a:rPr lang="en-US" b="true" sz="6800">
                <a:solidFill>
                  <a:srgbClr val="000000"/>
                </a:solidFill>
                <a:latin typeface="Montserrat Classic Bold"/>
                <a:ea typeface="Montserrat Classic Bold"/>
                <a:cs typeface="Montserrat Classic Bold"/>
                <a:sym typeface="Montserrat Classic Bold"/>
              </a:rPr>
              <a:t>INTRODUCTION </a:t>
            </a:r>
          </a:p>
        </p:txBody>
      </p:sp>
      <p:sp>
        <p:nvSpPr>
          <p:cNvPr name="TextBox 14" id="14"/>
          <p:cNvSpPr txBox="true"/>
          <p:nvPr/>
        </p:nvSpPr>
        <p:spPr>
          <a:xfrm rot="0">
            <a:off x="1534829" y="2377956"/>
            <a:ext cx="6354149" cy="6774815"/>
          </a:xfrm>
          <a:prstGeom prst="rect">
            <a:avLst/>
          </a:prstGeom>
        </p:spPr>
        <p:txBody>
          <a:bodyPr anchor="t" rtlCol="false" tIns="0" lIns="0" bIns="0" rIns="0">
            <a:spAutoFit/>
          </a:bodyPr>
          <a:lstStyle/>
          <a:p>
            <a:pPr algn="l">
              <a:lnSpc>
                <a:spcPts val="3219"/>
              </a:lnSpc>
            </a:pPr>
            <a:r>
              <a:rPr lang="en-US" sz="2299">
                <a:solidFill>
                  <a:srgbClr val="000000"/>
                </a:solidFill>
                <a:latin typeface="Montserrat Classic"/>
                <a:ea typeface="Montserrat Classic"/>
                <a:cs typeface="Montserrat Classic"/>
                <a:sym typeface="Montserrat Classic"/>
              </a:rPr>
              <a:t>The goal of this project is to design and manufacture an autonomous micro mouse capable of navigating a pre built maze, following the UKMARS micro mouse contest rules*</a:t>
            </a:r>
          </a:p>
          <a:p>
            <a:pPr algn="l">
              <a:lnSpc>
                <a:spcPts val="3219"/>
              </a:lnSpc>
            </a:pPr>
          </a:p>
          <a:p>
            <a:pPr algn="l">
              <a:lnSpc>
                <a:spcPts val="3219"/>
              </a:lnSpc>
            </a:pPr>
            <a:r>
              <a:rPr lang="en-US" sz="2299">
                <a:solidFill>
                  <a:srgbClr val="000000"/>
                </a:solidFill>
                <a:latin typeface="Montserrat Classic"/>
                <a:ea typeface="Montserrat Classic"/>
                <a:cs typeface="Montserrat Classic"/>
                <a:sym typeface="Montserrat Classic"/>
              </a:rPr>
              <a:t>Software utilised for this project:</a:t>
            </a:r>
          </a:p>
          <a:p>
            <a:pPr algn="l" marL="431801" indent="-215900" lvl="1">
              <a:lnSpc>
                <a:spcPts val="2800"/>
              </a:lnSpc>
              <a:buFont typeface="Arial"/>
              <a:buChar char="•"/>
            </a:pPr>
            <a:r>
              <a:rPr lang="en-US" sz="2000">
                <a:solidFill>
                  <a:srgbClr val="000000"/>
                </a:solidFill>
                <a:latin typeface="Montserrat Classic"/>
                <a:ea typeface="Montserrat Classic"/>
                <a:cs typeface="Montserrat Classic"/>
                <a:sym typeface="Montserrat Classic"/>
              </a:rPr>
              <a:t>EasyEda: Printed Circuit Board Design</a:t>
            </a:r>
          </a:p>
          <a:p>
            <a:pPr algn="l" marL="431801" indent="-215900" lvl="1">
              <a:lnSpc>
                <a:spcPts val="2800"/>
              </a:lnSpc>
              <a:buFont typeface="Arial"/>
              <a:buChar char="•"/>
            </a:pPr>
            <a:r>
              <a:rPr lang="en-US" sz="2000">
                <a:solidFill>
                  <a:srgbClr val="000000"/>
                </a:solidFill>
                <a:latin typeface="Montserrat Classic"/>
                <a:ea typeface="Montserrat Classic"/>
                <a:cs typeface="Montserrat Classic"/>
                <a:sym typeface="Montserrat Classic"/>
              </a:rPr>
              <a:t>Fusion 360: 3D Modelling</a:t>
            </a:r>
          </a:p>
          <a:p>
            <a:pPr algn="l" marL="431801" indent="-215900" lvl="1">
              <a:lnSpc>
                <a:spcPts val="2800"/>
              </a:lnSpc>
              <a:buFont typeface="Arial"/>
              <a:buChar char="•"/>
            </a:pPr>
            <a:r>
              <a:rPr lang="en-US" sz="2000">
                <a:solidFill>
                  <a:srgbClr val="000000"/>
                </a:solidFill>
                <a:latin typeface="Montserrat Classic"/>
                <a:ea typeface="Montserrat Classic"/>
                <a:cs typeface="Montserrat Classic"/>
                <a:sym typeface="Montserrat Classic"/>
              </a:rPr>
              <a:t>Arduino IDE: Programming</a:t>
            </a:r>
          </a:p>
          <a:p>
            <a:pPr algn="l">
              <a:lnSpc>
                <a:spcPts val="2800"/>
              </a:lnSpc>
            </a:pPr>
          </a:p>
          <a:p>
            <a:pPr algn="l">
              <a:lnSpc>
                <a:spcPts val="3079"/>
              </a:lnSpc>
            </a:pPr>
            <a:r>
              <a:rPr lang="en-US" sz="2199">
                <a:solidFill>
                  <a:srgbClr val="000000"/>
                </a:solidFill>
                <a:latin typeface="Montserrat Classic"/>
                <a:ea typeface="Montserrat Classic"/>
                <a:cs typeface="Montserrat Classic"/>
                <a:sym typeface="Montserrat Classic"/>
              </a:rPr>
              <a:t>Equipment used for this project</a:t>
            </a:r>
          </a:p>
          <a:p>
            <a:pPr algn="l" marL="431801" indent="-215900" lvl="1">
              <a:lnSpc>
                <a:spcPts val="2800"/>
              </a:lnSpc>
              <a:buFont typeface="Arial"/>
              <a:buChar char="•"/>
            </a:pPr>
            <a:r>
              <a:rPr lang="en-US" sz="2000">
                <a:solidFill>
                  <a:srgbClr val="000000"/>
                </a:solidFill>
                <a:latin typeface="Montserrat Classic"/>
                <a:ea typeface="Montserrat Classic"/>
                <a:cs typeface="Montserrat Classic"/>
                <a:sym typeface="Montserrat Classic"/>
              </a:rPr>
              <a:t>3D Printers</a:t>
            </a:r>
          </a:p>
          <a:p>
            <a:pPr algn="l" marL="431801" indent="-215900" lvl="1">
              <a:lnSpc>
                <a:spcPts val="2800"/>
              </a:lnSpc>
              <a:buFont typeface="Arial"/>
              <a:buChar char="•"/>
            </a:pPr>
            <a:r>
              <a:rPr lang="en-US" sz="2000">
                <a:solidFill>
                  <a:srgbClr val="000000"/>
                </a:solidFill>
                <a:latin typeface="Montserrat Classic"/>
                <a:ea typeface="Montserrat Classic"/>
                <a:cs typeface="Montserrat Classic"/>
                <a:sym typeface="Montserrat Classic"/>
              </a:rPr>
              <a:t>Laser Cutters</a:t>
            </a:r>
          </a:p>
          <a:p>
            <a:pPr algn="l" marL="431801" indent="-215900" lvl="1">
              <a:lnSpc>
                <a:spcPts val="2800"/>
              </a:lnSpc>
              <a:buFont typeface="Arial"/>
              <a:buChar char="•"/>
            </a:pPr>
            <a:r>
              <a:rPr lang="en-US" sz="2000">
                <a:solidFill>
                  <a:srgbClr val="000000"/>
                </a:solidFill>
                <a:latin typeface="Montserrat Classic"/>
                <a:ea typeface="Montserrat Classic"/>
                <a:cs typeface="Montserrat Classic"/>
                <a:sym typeface="Montserrat Classic"/>
              </a:rPr>
              <a:t>Soldering irons</a:t>
            </a:r>
          </a:p>
          <a:p>
            <a:pPr algn="l" marL="431801" indent="-215900" lvl="1">
              <a:lnSpc>
                <a:spcPts val="2800"/>
              </a:lnSpc>
              <a:buFont typeface="Arial"/>
              <a:buChar char="•"/>
            </a:pPr>
            <a:r>
              <a:rPr lang="en-US" sz="2000">
                <a:solidFill>
                  <a:srgbClr val="000000"/>
                </a:solidFill>
                <a:latin typeface="Montserrat Classic"/>
                <a:ea typeface="Montserrat Classic"/>
                <a:cs typeface="Montserrat Classic"/>
                <a:sym typeface="Montserrat Classic"/>
              </a:rPr>
              <a:t>General workshop tools</a:t>
            </a:r>
          </a:p>
          <a:p>
            <a:pPr algn="l">
              <a:lnSpc>
                <a:spcPts val="2800"/>
              </a:lnSpc>
            </a:pPr>
          </a:p>
          <a:p>
            <a:pPr algn="l">
              <a:lnSpc>
                <a:spcPts val="2800"/>
              </a:lnSpc>
            </a:pPr>
          </a:p>
        </p:txBody>
      </p:sp>
      <p:sp>
        <p:nvSpPr>
          <p:cNvPr name="TextBox 15" id="15"/>
          <p:cNvSpPr txBox="true"/>
          <p:nvPr/>
        </p:nvSpPr>
        <p:spPr>
          <a:xfrm rot="0">
            <a:off x="334756" y="9727264"/>
            <a:ext cx="6354149" cy="349250"/>
          </a:xfrm>
          <a:prstGeom prst="rect">
            <a:avLst/>
          </a:prstGeom>
        </p:spPr>
        <p:txBody>
          <a:bodyPr anchor="t" rtlCol="false" tIns="0" lIns="0" bIns="0" rIns="0">
            <a:spAutoFit/>
          </a:bodyPr>
          <a:lstStyle/>
          <a:p>
            <a:pPr algn="l">
              <a:lnSpc>
                <a:spcPts val="2800"/>
              </a:lnSpc>
            </a:pPr>
            <a:r>
              <a:rPr lang="en-US" sz="2000">
                <a:solidFill>
                  <a:srgbClr val="000000"/>
                </a:solidFill>
                <a:latin typeface="Montserrat Classic"/>
                <a:ea typeface="Montserrat Classic"/>
                <a:cs typeface="Montserrat Classic"/>
                <a:sym typeface="Montserrat Classic"/>
              </a:rPr>
              <a:t>*For micro mouse contest rules visit this </a:t>
            </a:r>
            <a:r>
              <a:rPr lang="en-US" sz="2000" u="sng">
                <a:solidFill>
                  <a:srgbClr val="004AAD"/>
                </a:solidFill>
                <a:latin typeface="Montserrat Classic"/>
                <a:ea typeface="Montserrat Classic"/>
                <a:cs typeface="Montserrat Classic"/>
                <a:sym typeface="Montserrat Classic"/>
                <a:hlinkClick r:id="rId3" tooltip="https://ukmars.org/contests/contest-rules/micromouse-classic/"/>
              </a:rPr>
              <a:t>link</a:t>
            </a:r>
            <a:r>
              <a:rPr lang="en-US" sz="2000" u="sng">
                <a:solidFill>
                  <a:srgbClr val="000000"/>
                </a:solidFill>
                <a:latin typeface="Montserrat Classic"/>
                <a:ea typeface="Montserrat Classic"/>
                <a:cs typeface="Montserrat Classic"/>
                <a:sym typeface="Montserrat Classic"/>
                <a:hlinkClick r:id="rId4" tooltip="https://ukmars.org/contests/contest-rules/micromouse-classic/"/>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767" y="-1949642"/>
            <a:ext cx="18657089" cy="4191883"/>
            <a:chOff x="0" y="0"/>
            <a:chExt cx="4913801" cy="1104035"/>
          </a:xfrm>
        </p:grpSpPr>
        <p:sp>
          <p:nvSpPr>
            <p:cNvPr name="Freeform 3" id="3"/>
            <p:cNvSpPr/>
            <p:nvPr/>
          </p:nvSpPr>
          <p:spPr>
            <a:xfrm flipH="false" flipV="false" rot="0">
              <a:off x="0" y="0"/>
              <a:ext cx="4913801" cy="1104035"/>
            </a:xfrm>
            <a:custGeom>
              <a:avLst/>
              <a:gdLst/>
              <a:ahLst/>
              <a:cxnLst/>
              <a:rect r="r" b="b" t="t" l="l"/>
              <a:pathLst>
                <a:path h="1104035" w="4913801">
                  <a:moveTo>
                    <a:pt x="0" y="0"/>
                  </a:moveTo>
                  <a:lnTo>
                    <a:pt x="4913801" y="0"/>
                  </a:lnTo>
                  <a:lnTo>
                    <a:pt x="4913801" y="1104035"/>
                  </a:lnTo>
                  <a:lnTo>
                    <a:pt x="0" y="1104035"/>
                  </a:lnTo>
                  <a:close/>
                </a:path>
              </a:pathLst>
            </a:custGeom>
            <a:solidFill>
              <a:srgbClr val="FFF6E3"/>
            </a:solidFill>
          </p:spPr>
        </p:sp>
        <p:sp>
          <p:nvSpPr>
            <p:cNvPr name="TextBox 4" id="4"/>
            <p:cNvSpPr txBox="true"/>
            <p:nvPr/>
          </p:nvSpPr>
          <p:spPr>
            <a:xfrm>
              <a:off x="0" y="-38100"/>
              <a:ext cx="4913801" cy="114213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702953" y="5782298"/>
            <a:ext cx="2870663" cy="2729648"/>
          </a:xfrm>
          <a:custGeom>
            <a:avLst/>
            <a:gdLst/>
            <a:ahLst/>
            <a:cxnLst/>
            <a:rect r="r" b="b" t="t" l="l"/>
            <a:pathLst>
              <a:path h="2729648" w="2870663">
                <a:moveTo>
                  <a:pt x="0" y="0"/>
                </a:moveTo>
                <a:lnTo>
                  <a:pt x="2870663" y="0"/>
                </a:lnTo>
                <a:lnTo>
                  <a:pt x="2870663" y="2729647"/>
                </a:lnTo>
                <a:lnTo>
                  <a:pt x="0" y="2729647"/>
                </a:lnTo>
                <a:lnTo>
                  <a:pt x="0" y="0"/>
                </a:lnTo>
                <a:close/>
              </a:path>
            </a:pathLst>
          </a:custGeom>
          <a:blipFill>
            <a:blip r:embed="rId2"/>
            <a:stretch>
              <a:fillRect l="0" t="0" r="0" b="0"/>
            </a:stretch>
          </a:blipFill>
        </p:spPr>
      </p:sp>
      <p:sp>
        <p:nvSpPr>
          <p:cNvPr name="Freeform 6" id="6"/>
          <p:cNvSpPr/>
          <p:nvPr/>
        </p:nvSpPr>
        <p:spPr>
          <a:xfrm flipH="false" flipV="false" rot="0">
            <a:off x="7720445" y="2473036"/>
            <a:ext cx="2947582" cy="2462350"/>
          </a:xfrm>
          <a:custGeom>
            <a:avLst/>
            <a:gdLst/>
            <a:ahLst/>
            <a:cxnLst/>
            <a:rect r="r" b="b" t="t" l="l"/>
            <a:pathLst>
              <a:path h="2462350" w="2947582">
                <a:moveTo>
                  <a:pt x="0" y="0"/>
                </a:moveTo>
                <a:lnTo>
                  <a:pt x="2947583" y="0"/>
                </a:lnTo>
                <a:lnTo>
                  <a:pt x="2947583" y="2462350"/>
                </a:lnTo>
                <a:lnTo>
                  <a:pt x="0" y="2462350"/>
                </a:lnTo>
                <a:lnTo>
                  <a:pt x="0" y="0"/>
                </a:lnTo>
                <a:close/>
              </a:path>
            </a:pathLst>
          </a:custGeom>
          <a:blipFill>
            <a:blip r:embed="rId3"/>
            <a:stretch>
              <a:fillRect l="-1214" t="-21160" r="0" b="0"/>
            </a:stretch>
          </a:blipFill>
        </p:spPr>
      </p:sp>
      <p:sp>
        <p:nvSpPr>
          <p:cNvPr name="Freeform 7" id="7"/>
          <p:cNvSpPr/>
          <p:nvPr/>
        </p:nvSpPr>
        <p:spPr>
          <a:xfrm flipH="false" flipV="false" rot="0">
            <a:off x="1485791" y="5627050"/>
            <a:ext cx="3036062" cy="2606826"/>
          </a:xfrm>
          <a:custGeom>
            <a:avLst/>
            <a:gdLst/>
            <a:ahLst/>
            <a:cxnLst/>
            <a:rect r="r" b="b" t="t" l="l"/>
            <a:pathLst>
              <a:path h="2606826" w="3036062">
                <a:moveTo>
                  <a:pt x="0" y="0"/>
                </a:moveTo>
                <a:lnTo>
                  <a:pt x="3036062" y="0"/>
                </a:lnTo>
                <a:lnTo>
                  <a:pt x="3036062" y="2606825"/>
                </a:lnTo>
                <a:lnTo>
                  <a:pt x="0" y="2606825"/>
                </a:lnTo>
                <a:lnTo>
                  <a:pt x="0" y="0"/>
                </a:lnTo>
                <a:close/>
              </a:path>
            </a:pathLst>
          </a:custGeom>
          <a:blipFill>
            <a:blip r:embed="rId4"/>
            <a:stretch>
              <a:fillRect l="0" t="0" r="0" b="0"/>
            </a:stretch>
          </a:blipFill>
        </p:spPr>
      </p:sp>
      <p:sp>
        <p:nvSpPr>
          <p:cNvPr name="Freeform 8" id="8"/>
          <p:cNvSpPr/>
          <p:nvPr/>
        </p:nvSpPr>
        <p:spPr>
          <a:xfrm flipH="false" flipV="false" rot="0">
            <a:off x="2603318" y="2646001"/>
            <a:ext cx="3635674" cy="1551530"/>
          </a:xfrm>
          <a:custGeom>
            <a:avLst/>
            <a:gdLst/>
            <a:ahLst/>
            <a:cxnLst/>
            <a:rect r="r" b="b" t="t" l="l"/>
            <a:pathLst>
              <a:path h="1551530" w="3635674">
                <a:moveTo>
                  <a:pt x="0" y="0"/>
                </a:moveTo>
                <a:lnTo>
                  <a:pt x="3635675" y="0"/>
                </a:lnTo>
                <a:lnTo>
                  <a:pt x="3635675" y="1551529"/>
                </a:lnTo>
                <a:lnTo>
                  <a:pt x="0" y="1551529"/>
                </a:lnTo>
                <a:lnTo>
                  <a:pt x="0" y="0"/>
                </a:lnTo>
                <a:close/>
              </a:path>
            </a:pathLst>
          </a:custGeom>
          <a:blipFill>
            <a:blip r:embed="rId5"/>
            <a:stretch>
              <a:fillRect l="0" t="0" r="0" b="0"/>
            </a:stretch>
          </a:blipFill>
        </p:spPr>
      </p:sp>
      <p:sp>
        <p:nvSpPr>
          <p:cNvPr name="Freeform 9" id="9"/>
          <p:cNvSpPr/>
          <p:nvPr/>
        </p:nvSpPr>
        <p:spPr>
          <a:xfrm flipH="false" flipV="false" rot="0">
            <a:off x="9754851" y="5782298"/>
            <a:ext cx="2669462" cy="2669462"/>
          </a:xfrm>
          <a:custGeom>
            <a:avLst/>
            <a:gdLst/>
            <a:ahLst/>
            <a:cxnLst/>
            <a:rect r="r" b="b" t="t" l="l"/>
            <a:pathLst>
              <a:path h="2669462" w="2669462">
                <a:moveTo>
                  <a:pt x="0" y="0"/>
                </a:moveTo>
                <a:lnTo>
                  <a:pt x="2669462" y="0"/>
                </a:lnTo>
                <a:lnTo>
                  <a:pt x="2669462" y="2669462"/>
                </a:lnTo>
                <a:lnTo>
                  <a:pt x="0" y="2669462"/>
                </a:lnTo>
                <a:lnTo>
                  <a:pt x="0" y="0"/>
                </a:lnTo>
                <a:close/>
              </a:path>
            </a:pathLst>
          </a:custGeom>
          <a:blipFill>
            <a:blip r:embed="rId6"/>
            <a:stretch>
              <a:fillRect l="0" t="0" r="0" b="0"/>
            </a:stretch>
          </a:blipFill>
        </p:spPr>
      </p:sp>
      <p:sp>
        <p:nvSpPr>
          <p:cNvPr name="Freeform 10" id="10"/>
          <p:cNvSpPr/>
          <p:nvPr/>
        </p:nvSpPr>
        <p:spPr>
          <a:xfrm flipH="false" flipV="false" rot="0">
            <a:off x="12684264" y="2359642"/>
            <a:ext cx="2409118" cy="1994852"/>
          </a:xfrm>
          <a:custGeom>
            <a:avLst/>
            <a:gdLst/>
            <a:ahLst/>
            <a:cxnLst/>
            <a:rect r="r" b="b" t="t" l="l"/>
            <a:pathLst>
              <a:path h="1994852" w="2409118">
                <a:moveTo>
                  <a:pt x="0" y="0"/>
                </a:moveTo>
                <a:lnTo>
                  <a:pt x="2409119" y="0"/>
                </a:lnTo>
                <a:lnTo>
                  <a:pt x="2409119" y="1994852"/>
                </a:lnTo>
                <a:lnTo>
                  <a:pt x="0" y="1994852"/>
                </a:lnTo>
                <a:lnTo>
                  <a:pt x="0" y="0"/>
                </a:lnTo>
                <a:close/>
              </a:path>
            </a:pathLst>
          </a:custGeom>
          <a:blipFill>
            <a:blip r:embed="rId7"/>
            <a:stretch>
              <a:fillRect l="0" t="0" r="0" b="0"/>
            </a:stretch>
          </a:blipFill>
        </p:spPr>
      </p:sp>
      <p:sp>
        <p:nvSpPr>
          <p:cNvPr name="Freeform 11" id="11"/>
          <p:cNvSpPr/>
          <p:nvPr/>
        </p:nvSpPr>
        <p:spPr>
          <a:xfrm flipH="false" flipV="false" rot="0">
            <a:off x="13977658" y="4935386"/>
            <a:ext cx="1942909" cy="3447017"/>
          </a:xfrm>
          <a:custGeom>
            <a:avLst/>
            <a:gdLst/>
            <a:ahLst/>
            <a:cxnLst/>
            <a:rect r="r" b="b" t="t" l="l"/>
            <a:pathLst>
              <a:path h="3447017" w="1942909">
                <a:moveTo>
                  <a:pt x="0" y="0"/>
                </a:moveTo>
                <a:lnTo>
                  <a:pt x="1942909" y="0"/>
                </a:lnTo>
                <a:lnTo>
                  <a:pt x="1942909" y="3447017"/>
                </a:lnTo>
                <a:lnTo>
                  <a:pt x="0" y="3447017"/>
                </a:lnTo>
                <a:lnTo>
                  <a:pt x="0" y="0"/>
                </a:lnTo>
                <a:close/>
              </a:path>
            </a:pathLst>
          </a:custGeom>
          <a:blipFill>
            <a:blip r:embed="rId8"/>
            <a:stretch>
              <a:fillRect l="0" t="0" r="-77415" b="0"/>
            </a:stretch>
          </a:blipFill>
        </p:spPr>
      </p:sp>
      <p:sp>
        <p:nvSpPr>
          <p:cNvPr name="TextBox 12" id="12"/>
          <p:cNvSpPr txBox="true"/>
          <p:nvPr/>
        </p:nvSpPr>
        <p:spPr>
          <a:xfrm rot="0">
            <a:off x="5846704" y="8138625"/>
            <a:ext cx="2826339" cy="1430656"/>
          </a:xfrm>
          <a:prstGeom prst="rect">
            <a:avLst/>
          </a:prstGeom>
        </p:spPr>
        <p:txBody>
          <a:bodyPr anchor="t" rtlCol="false" tIns="0" lIns="0" bIns="0" rIns="0">
            <a:spAutoFit/>
          </a:bodyPr>
          <a:lstStyle/>
          <a:p>
            <a:pPr algn="ctr">
              <a:lnSpc>
                <a:spcPts val="3839"/>
              </a:lnSpc>
            </a:pPr>
            <a:r>
              <a:rPr lang="en-US" sz="2399">
                <a:solidFill>
                  <a:srgbClr val="000000"/>
                </a:solidFill>
                <a:latin typeface="Montserrat Classic"/>
                <a:ea typeface="Montserrat Classic"/>
                <a:cs typeface="Montserrat Classic"/>
                <a:sym typeface="Montserrat Classic"/>
              </a:rPr>
              <a:t>Magnetometer:</a:t>
            </a:r>
          </a:p>
          <a:p>
            <a:pPr algn="ctr">
              <a:lnSpc>
                <a:spcPts val="3839"/>
              </a:lnSpc>
            </a:pPr>
            <a:r>
              <a:rPr lang="en-US" sz="2399">
                <a:solidFill>
                  <a:srgbClr val="000000"/>
                </a:solidFill>
                <a:latin typeface="Montserrat Classic"/>
                <a:ea typeface="Montserrat Classic"/>
                <a:cs typeface="Montserrat Classic"/>
                <a:sym typeface="Montserrat Classic"/>
              </a:rPr>
              <a:t>GY-271 HMC5883L</a:t>
            </a:r>
          </a:p>
          <a:p>
            <a:pPr algn="ctr">
              <a:lnSpc>
                <a:spcPts val="3839"/>
              </a:lnSpc>
            </a:pPr>
          </a:p>
        </p:txBody>
      </p:sp>
      <p:sp>
        <p:nvSpPr>
          <p:cNvPr name="TextBox 13" id="13"/>
          <p:cNvSpPr txBox="true"/>
          <p:nvPr/>
        </p:nvSpPr>
        <p:spPr>
          <a:xfrm rot="0">
            <a:off x="269523" y="9799318"/>
            <a:ext cx="5878952" cy="214848"/>
          </a:xfrm>
          <a:prstGeom prst="rect">
            <a:avLst/>
          </a:prstGeom>
        </p:spPr>
        <p:txBody>
          <a:bodyPr anchor="t" rtlCol="false" tIns="0" lIns="0" bIns="0" rIns="0">
            <a:spAutoFit/>
          </a:bodyPr>
          <a:lstStyle/>
          <a:p>
            <a:pPr algn="l">
              <a:lnSpc>
                <a:spcPts val="1729"/>
              </a:lnSpc>
            </a:pPr>
            <a:r>
              <a:rPr lang="en-US" sz="1235">
                <a:solidFill>
                  <a:srgbClr val="000000"/>
                </a:solidFill>
                <a:latin typeface="Montserrat Classic"/>
                <a:ea typeface="Montserrat Classic"/>
                <a:cs typeface="Montserrat Classic"/>
                <a:sym typeface="Montserrat Classic"/>
              </a:rPr>
              <a:t>These are the premade electronic components used in this project</a:t>
            </a:r>
          </a:p>
        </p:txBody>
      </p:sp>
      <p:sp>
        <p:nvSpPr>
          <p:cNvPr name="TextBox 14" id="14"/>
          <p:cNvSpPr txBox="true"/>
          <p:nvPr/>
        </p:nvSpPr>
        <p:spPr>
          <a:xfrm rot="0">
            <a:off x="1056920" y="700402"/>
            <a:ext cx="12831903" cy="751845"/>
          </a:xfrm>
          <a:prstGeom prst="rect">
            <a:avLst/>
          </a:prstGeom>
        </p:spPr>
        <p:txBody>
          <a:bodyPr anchor="t" rtlCol="false" tIns="0" lIns="0" bIns="0" rIns="0">
            <a:spAutoFit/>
          </a:bodyPr>
          <a:lstStyle/>
          <a:p>
            <a:pPr algn="l">
              <a:lnSpc>
                <a:spcPts val="5600"/>
              </a:lnSpc>
            </a:pPr>
            <a:r>
              <a:rPr lang="en-US" b="true" sz="5600">
                <a:solidFill>
                  <a:srgbClr val="000000"/>
                </a:solidFill>
                <a:latin typeface="Montserrat Classic Bold"/>
                <a:ea typeface="Montserrat Classic Bold"/>
                <a:cs typeface="Montserrat Classic Bold"/>
                <a:sym typeface="Montserrat Classic Bold"/>
              </a:rPr>
              <a:t>ELECTRONIC  COMPONENTS</a:t>
            </a:r>
          </a:p>
        </p:txBody>
      </p:sp>
      <p:sp>
        <p:nvSpPr>
          <p:cNvPr name="TextBox 15" id="15"/>
          <p:cNvSpPr txBox="true"/>
          <p:nvPr/>
        </p:nvSpPr>
        <p:spPr>
          <a:xfrm rot="0">
            <a:off x="3173908" y="4259244"/>
            <a:ext cx="2494494" cy="944881"/>
          </a:xfrm>
          <a:prstGeom prst="rect">
            <a:avLst/>
          </a:prstGeom>
        </p:spPr>
        <p:txBody>
          <a:bodyPr anchor="t" rtlCol="false" tIns="0" lIns="0" bIns="0" rIns="0">
            <a:spAutoFit/>
          </a:bodyPr>
          <a:lstStyle/>
          <a:p>
            <a:pPr algn="ctr">
              <a:lnSpc>
                <a:spcPts val="3839"/>
              </a:lnSpc>
            </a:pPr>
            <a:r>
              <a:rPr lang="en-US" sz="2399">
                <a:solidFill>
                  <a:srgbClr val="000000"/>
                </a:solidFill>
                <a:latin typeface="Montserrat Classic"/>
                <a:ea typeface="Montserrat Classic"/>
                <a:cs typeface="Montserrat Classic"/>
                <a:sym typeface="Montserrat Classic"/>
              </a:rPr>
              <a:t>Microcontroller:</a:t>
            </a:r>
          </a:p>
          <a:p>
            <a:pPr algn="ctr">
              <a:lnSpc>
                <a:spcPts val="3839"/>
              </a:lnSpc>
            </a:pPr>
            <a:r>
              <a:rPr lang="en-US" sz="2399">
                <a:solidFill>
                  <a:srgbClr val="000000"/>
                </a:solidFill>
                <a:latin typeface="Montserrat Classic"/>
                <a:ea typeface="Montserrat Classic"/>
                <a:cs typeface="Montserrat Classic"/>
                <a:sym typeface="Montserrat Classic"/>
              </a:rPr>
              <a:t>Pi Pico</a:t>
            </a:r>
          </a:p>
        </p:txBody>
      </p:sp>
      <p:sp>
        <p:nvSpPr>
          <p:cNvPr name="TextBox 16" id="16"/>
          <p:cNvSpPr txBox="true"/>
          <p:nvPr/>
        </p:nvSpPr>
        <p:spPr>
          <a:xfrm rot="0">
            <a:off x="1505989" y="8138625"/>
            <a:ext cx="2743817" cy="944881"/>
          </a:xfrm>
          <a:prstGeom prst="rect">
            <a:avLst/>
          </a:prstGeom>
        </p:spPr>
        <p:txBody>
          <a:bodyPr anchor="t" rtlCol="false" tIns="0" lIns="0" bIns="0" rIns="0">
            <a:spAutoFit/>
          </a:bodyPr>
          <a:lstStyle/>
          <a:p>
            <a:pPr algn="ctr">
              <a:lnSpc>
                <a:spcPts val="3839"/>
              </a:lnSpc>
            </a:pPr>
            <a:r>
              <a:rPr lang="en-US" sz="2399">
                <a:solidFill>
                  <a:srgbClr val="000000"/>
                </a:solidFill>
                <a:latin typeface="Montserrat Classic"/>
                <a:ea typeface="Montserrat Classic"/>
                <a:cs typeface="Montserrat Classic"/>
                <a:sym typeface="Montserrat Classic"/>
              </a:rPr>
              <a:t>Proximity Sensor:</a:t>
            </a:r>
          </a:p>
          <a:p>
            <a:pPr algn="ctr">
              <a:lnSpc>
                <a:spcPts val="3839"/>
              </a:lnSpc>
            </a:pPr>
            <a:r>
              <a:rPr lang="en-US" sz="2399">
                <a:solidFill>
                  <a:srgbClr val="000000"/>
                </a:solidFill>
                <a:latin typeface="Montserrat Classic"/>
                <a:ea typeface="Montserrat Classic"/>
                <a:cs typeface="Montserrat Classic"/>
                <a:sym typeface="Montserrat Classic"/>
              </a:rPr>
              <a:t>TCRT5000</a:t>
            </a:r>
          </a:p>
        </p:txBody>
      </p:sp>
      <p:sp>
        <p:nvSpPr>
          <p:cNvPr name="TextBox 17" id="17"/>
          <p:cNvSpPr txBox="true"/>
          <p:nvPr/>
        </p:nvSpPr>
        <p:spPr>
          <a:xfrm rot="0">
            <a:off x="12958229" y="4259244"/>
            <a:ext cx="2038858" cy="944881"/>
          </a:xfrm>
          <a:prstGeom prst="rect">
            <a:avLst/>
          </a:prstGeom>
        </p:spPr>
        <p:txBody>
          <a:bodyPr anchor="t" rtlCol="false" tIns="0" lIns="0" bIns="0" rIns="0">
            <a:spAutoFit/>
          </a:bodyPr>
          <a:lstStyle/>
          <a:p>
            <a:pPr algn="ctr">
              <a:lnSpc>
                <a:spcPts val="3839"/>
              </a:lnSpc>
            </a:pPr>
            <a:r>
              <a:rPr lang="en-US" sz="2399">
                <a:solidFill>
                  <a:srgbClr val="000000"/>
                </a:solidFill>
                <a:latin typeface="Montserrat Classic"/>
                <a:ea typeface="Montserrat Classic"/>
                <a:cs typeface="Montserrat Classic"/>
                <a:sym typeface="Montserrat Classic"/>
              </a:rPr>
              <a:t>Motor Driver:</a:t>
            </a:r>
          </a:p>
          <a:p>
            <a:pPr algn="ctr">
              <a:lnSpc>
                <a:spcPts val="3839"/>
              </a:lnSpc>
            </a:pPr>
            <a:r>
              <a:rPr lang="en-US" sz="2399">
                <a:solidFill>
                  <a:srgbClr val="000000"/>
                </a:solidFill>
                <a:latin typeface="Montserrat Classic"/>
                <a:ea typeface="Montserrat Classic"/>
                <a:cs typeface="Montserrat Classic"/>
                <a:sym typeface="Montserrat Classic"/>
              </a:rPr>
              <a:t>L293D</a:t>
            </a:r>
          </a:p>
        </p:txBody>
      </p:sp>
      <p:sp>
        <p:nvSpPr>
          <p:cNvPr name="TextBox 18" id="18"/>
          <p:cNvSpPr txBox="true"/>
          <p:nvPr/>
        </p:nvSpPr>
        <p:spPr>
          <a:xfrm rot="0">
            <a:off x="8328682" y="4259244"/>
            <a:ext cx="2038858" cy="944881"/>
          </a:xfrm>
          <a:prstGeom prst="rect">
            <a:avLst/>
          </a:prstGeom>
        </p:spPr>
        <p:txBody>
          <a:bodyPr anchor="t" rtlCol="false" tIns="0" lIns="0" bIns="0" rIns="0">
            <a:spAutoFit/>
          </a:bodyPr>
          <a:lstStyle/>
          <a:p>
            <a:pPr algn="ctr">
              <a:lnSpc>
                <a:spcPts val="3839"/>
              </a:lnSpc>
            </a:pPr>
            <a:r>
              <a:rPr lang="en-US" sz="2399">
                <a:solidFill>
                  <a:srgbClr val="000000"/>
                </a:solidFill>
                <a:latin typeface="Montserrat Classic"/>
                <a:ea typeface="Montserrat Classic"/>
                <a:cs typeface="Montserrat Classic"/>
                <a:sym typeface="Montserrat Classic"/>
              </a:rPr>
              <a:t>DC Motors:</a:t>
            </a:r>
          </a:p>
          <a:p>
            <a:pPr algn="ctr">
              <a:lnSpc>
                <a:spcPts val="3839"/>
              </a:lnSpc>
            </a:pPr>
            <a:r>
              <a:rPr lang="en-US" sz="2399">
                <a:solidFill>
                  <a:srgbClr val="000000"/>
                </a:solidFill>
                <a:latin typeface="Montserrat Classic"/>
                <a:ea typeface="Montserrat Classic"/>
                <a:cs typeface="Montserrat Classic"/>
                <a:sym typeface="Montserrat Classic"/>
              </a:rPr>
              <a:t>12V N20</a:t>
            </a:r>
          </a:p>
        </p:txBody>
      </p:sp>
      <p:sp>
        <p:nvSpPr>
          <p:cNvPr name="TextBox 19" id="19"/>
          <p:cNvSpPr txBox="true"/>
          <p:nvPr/>
        </p:nvSpPr>
        <p:spPr>
          <a:xfrm rot="0">
            <a:off x="9754851" y="8189350"/>
            <a:ext cx="2809907" cy="944881"/>
          </a:xfrm>
          <a:prstGeom prst="rect">
            <a:avLst/>
          </a:prstGeom>
        </p:spPr>
        <p:txBody>
          <a:bodyPr anchor="t" rtlCol="false" tIns="0" lIns="0" bIns="0" rIns="0">
            <a:spAutoFit/>
          </a:bodyPr>
          <a:lstStyle/>
          <a:p>
            <a:pPr algn="ctr">
              <a:lnSpc>
                <a:spcPts val="3839"/>
              </a:lnSpc>
            </a:pPr>
            <a:r>
              <a:rPr lang="en-US" sz="2399">
                <a:solidFill>
                  <a:srgbClr val="000000"/>
                </a:solidFill>
                <a:latin typeface="Montserrat Classic"/>
                <a:ea typeface="Montserrat Classic"/>
                <a:cs typeface="Montserrat Classic"/>
                <a:sym typeface="Montserrat Classic"/>
              </a:rPr>
              <a:t>Voltage Regulator:</a:t>
            </a:r>
          </a:p>
          <a:p>
            <a:pPr algn="ctr">
              <a:lnSpc>
                <a:spcPts val="3839"/>
              </a:lnSpc>
            </a:pPr>
            <a:r>
              <a:rPr lang="en-US" sz="2399">
                <a:solidFill>
                  <a:srgbClr val="000000"/>
                </a:solidFill>
                <a:latin typeface="Montserrat Classic"/>
                <a:ea typeface="Montserrat Classic"/>
                <a:cs typeface="Montserrat Classic"/>
                <a:sym typeface="Montserrat Classic"/>
              </a:rPr>
              <a:t>L7805</a:t>
            </a:r>
          </a:p>
        </p:txBody>
      </p:sp>
      <p:sp>
        <p:nvSpPr>
          <p:cNvPr name="TextBox 20" id="20"/>
          <p:cNvSpPr txBox="true"/>
          <p:nvPr/>
        </p:nvSpPr>
        <p:spPr>
          <a:xfrm rot="0">
            <a:off x="13506120" y="8198811"/>
            <a:ext cx="3428303" cy="944881"/>
          </a:xfrm>
          <a:prstGeom prst="rect">
            <a:avLst/>
          </a:prstGeom>
        </p:spPr>
        <p:txBody>
          <a:bodyPr anchor="t" rtlCol="false" tIns="0" lIns="0" bIns="0" rIns="0">
            <a:spAutoFit/>
          </a:bodyPr>
          <a:lstStyle/>
          <a:p>
            <a:pPr algn="ctr">
              <a:lnSpc>
                <a:spcPts val="3839"/>
              </a:lnSpc>
            </a:pPr>
            <a:r>
              <a:rPr lang="en-US" sz="2399">
                <a:solidFill>
                  <a:srgbClr val="000000"/>
                </a:solidFill>
                <a:latin typeface="Montserrat Classic"/>
                <a:ea typeface="Montserrat Classic"/>
                <a:cs typeface="Montserrat Classic"/>
                <a:sym typeface="Montserrat Classic"/>
              </a:rPr>
              <a:t>Light Emitting Diodes:</a:t>
            </a:r>
          </a:p>
          <a:p>
            <a:pPr algn="ctr">
              <a:lnSpc>
                <a:spcPts val="3839"/>
              </a:lnSpc>
            </a:pPr>
            <a:r>
              <a:rPr lang="en-US" sz="2399">
                <a:solidFill>
                  <a:srgbClr val="000000"/>
                </a:solidFill>
                <a:latin typeface="Montserrat Classic"/>
                <a:ea typeface="Montserrat Classic"/>
                <a:cs typeface="Montserrat Classic"/>
                <a:sym typeface="Montserrat Classic"/>
              </a:rPr>
              <a:t>White, Blue ,Red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3874" y="-276396"/>
            <a:ext cx="9377874" cy="10839793"/>
            <a:chOff x="0" y="0"/>
            <a:chExt cx="2469893" cy="2854925"/>
          </a:xfrm>
        </p:grpSpPr>
        <p:sp>
          <p:nvSpPr>
            <p:cNvPr name="Freeform 3" id="3"/>
            <p:cNvSpPr/>
            <p:nvPr/>
          </p:nvSpPr>
          <p:spPr>
            <a:xfrm flipH="false" flipV="false" rot="0">
              <a:off x="0" y="0"/>
              <a:ext cx="2469893" cy="2854925"/>
            </a:xfrm>
            <a:custGeom>
              <a:avLst/>
              <a:gdLst/>
              <a:ahLst/>
              <a:cxnLst/>
              <a:rect r="r" b="b" t="t" l="l"/>
              <a:pathLst>
                <a:path h="2854925" w="2469893">
                  <a:moveTo>
                    <a:pt x="0" y="0"/>
                  </a:moveTo>
                  <a:lnTo>
                    <a:pt x="2469893" y="0"/>
                  </a:lnTo>
                  <a:lnTo>
                    <a:pt x="2469893" y="2854925"/>
                  </a:lnTo>
                  <a:lnTo>
                    <a:pt x="0" y="2854925"/>
                  </a:lnTo>
                  <a:close/>
                </a:path>
              </a:pathLst>
            </a:custGeom>
            <a:solidFill>
              <a:srgbClr val="FFF6E3"/>
            </a:solidFill>
          </p:spPr>
        </p:sp>
        <p:sp>
          <p:nvSpPr>
            <p:cNvPr name="TextBox 4" id="4"/>
            <p:cNvSpPr txBox="true"/>
            <p:nvPr/>
          </p:nvSpPr>
          <p:spPr>
            <a:xfrm>
              <a:off x="0" y="-38100"/>
              <a:ext cx="2469893" cy="28930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154107" y="1661455"/>
            <a:ext cx="10389310" cy="7337450"/>
          </a:xfrm>
          <a:custGeom>
            <a:avLst/>
            <a:gdLst/>
            <a:ahLst/>
            <a:cxnLst/>
            <a:rect r="r" b="b" t="t" l="l"/>
            <a:pathLst>
              <a:path h="7337450" w="10389310">
                <a:moveTo>
                  <a:pt x="0" y="0"/>
                </a:moveTo>
                <a:lnTo>
                  <a:pt x="10389310" y="0"/>
                </a:lnTo>
                <a:lnTo>
                  <a:pt x="10389310" y="7337450"/>
                </a:lnTo>
                <a:lnTo>
                  <a:pt x="0" y="7337450"/>
                </a:lnTo>
                <a:lnTo>
                  <a:pt x="0" y="0"/>
                </a:lnTo>
                <a:close/>
              </a:path>
            </a:pathLst>
          </a:custGeom>
          <a:blipFill>
            <a:blip r:embed="rId2"/>
            <a:stretch>
              <a:fillRect l="0" t="0" r="0" b="0"/>
            </a:stretch>
          </a:blipFill>
        </p:spPr>
      </p:sp>
      <p:sp>
        <p:nvSpPr>
          <p:cNvPr name="TextBox 6" id="6"/>
          <p:cNvSpPr txBox="true"/>
          <p:nvPr/>
        </p:nvSpPr>
        <p:spPr>
          <a:xfrm rot="0">
            <a:off x="1600694" y="984507"/>
            <a:ext cx="4722413" cy="2491422"/>
          </a:xfrm>
          <a:prstGeom prst="rect">
            <a:avLst/>
          </a:prstGeom>
        </p:spPr>
        <p:txBody>
          <a:bodyPr anchor="t" rtlCol="false" tIns="0" lIns="0" bIns="0" rIns="0">
            <a:spAutoFit/>
          </a:bodyPr>
          <a:lstStyle/>
          <a:p>
            <a:pPr algn="ctr">
              <a:lnSpc>
                <a:spcPts val="4878"/>
              </a:lnSpc>
            </a:pPr>
            <a:r>
              <a:rPr lang="en-US" b="true" sz="4878">
                <a:solidFill>
                  <a:srgbClr val="000000"/>
                </a:solidFill>
                <a:latin typeface="Montserrat Classic Bold"/>
                <a:ea typeface="Montserrat Classic Bold"/>
                <a:cs typeface="Montserrat Classic Bold"/>
                <a:sym typeface="Montserrat Classic Bold"/>
              </a:rPr>
              <a:t>PRINTED CIRCUIT BOARDS AND ASSEMBLY  </a:t>
            </a:r>
          </a:p>
        </p:txBody>
      </p:sp>
      <p:sp>
        <p:nvSpPr>
          <p:cNvPr name="TextBox 7" id="7"/>
          <p:cNvSpPr txBox="true"/>
          <p:nvPr/>
        </p:nvSpPr>
        <p:spPr>
          <a:xfrm rot="0">
            <a:off x="1126980" y="4779318"/>
            <a:ext cx="5669840" cy="1054100"/>
          </a:xfrm>
          <a:prstGeom prst="rect">
            <a:avLst/>
          </a:prstGeom>
        </p:spPr>
        <p:txBody>
          <a:bodyPr anchor="t" rtlCol="false" tIns="0" lIns="0" bIns="0" rIns="0">
            <a:spAutoFit/>
          </a:bodyPr>
          <a:lstStyle/>
          <a:p>
            <a:pPr algn="ctr">
              <a:lnSpc>
                <a:spcPts val="2800"/>
              </a:lnSpc>
            </a:pPr>
            <a:r>
              <a:rPr lang="en-US" sz="2000">
                <a:solidFill>
                  <a:srgbClr val="000000"/>
                </a:solidFill>
                <a:latin typeface="Montserrat Classic"/>
                <a:ea typeface="Montserrat Classic"/>
                <a:cs typeface="Montserrat Classic"/>
                <a:sym typeface="Montserrat Classic"/>
              </a:rPr>
              <a:t>The first stop on the micro mouse journey was designing the schematic for all the components. </a:t>
            </a:r>
          </a:p>
        </p:txBody>
      </p:sp>
      <p:sp>
        <p:nvSpPr>
          <p:cNvPr name="TextBox 8" id="8"/>
          <p:cNvSpPr txBox="true"/>
          <p:nvPr/>
        </p:nvSpPr>
        <p:spPr>
          <a:xfrm rot="0">
            <a:off x="10503467" y="589084"/>
            <a:ext cx="3690589" cy="598943"/>
          </a:xfrm>
          <a:prstGeom prst="rect">
            <a:avLst/>
          </a:prstGeom>
        </p:spPr>
        <p:txBody>
          <a:bodyPr anchor="t" rtlCol="false" tIns="0" lIns="0" bIns="0" rIns="0">
            <a:spAutoFit/>
          </a:bodyPr>
          <a:lstStyle/>
          <a:p>
            <a:pPr algn="ctr">
              <a:lnSpc>
                <a:spcPts val="5014"/>
              </a:lnSpc>
            </a:pPr>
            <a:r>
              <a:rPr lang="en-US" sz="3133">
                <a:solidFill>
                  <a:srgbClr val="000000"/>
                </a:solidFill>
                <a:latin typeface="Montserrat Classic"/>
                <a:ea typeface="Montserrat Classic"/>
                <a:cs typeface="Montserrat Classic"/>
                <a:sym typeface="Montserrat Classic"/>
              </a:rPr>
              <a:t>EasyEda Design</a:t>
            </a:r>
          </a:p>
        </p:txBody>
      </p:sp>
      <p:sp>
        <p:nvSpPr>
          <p:cNvPr name="TextBox 9" id="9"/>
          <p:cNvSpPr txBox="true"/>
          <p:nvPr/>
        </p:nvSpPr>
        <p:spPr>
          <a:xfrm rot="0">
            <a:off x="1234863" y="7862071"/>
            <a:ext cx="5561957" cy="1632134"/>
          </a:xfrm>
          <a:prstGeom prst="rect">
            <a:avLst/>
          </a:prstGeom>
        </p:spPr>
        <p:txBody>
          <a:bodyPr anchor="t" rtlCol="false" tIns="0" lIns="0" bIns="0" rIns="0">
            <a:spAutoFit/>
          </a:bodyPr>
          <a:lstStyle/>
          <a:p>
            <a:pPr algn="ctr">
              <a:lnSpc>
                <a:spcPts val="5014"/>
              </a:lnSpc>
            </a:pPr>
          </a:p>
          <a:p>
            <a:pPr algn="ctr">
              <a:lnSpc>
                <a:spcPts val="1974"/>
              </a:lnSpc>
            </a:pPr>
            <a:r>
              <a:rPr lang="en-US" sz="1233">
                <a:solidFill>
                  <a:srgbClr val="000000"/>
                </a:solidFill>
                <a:latin typeface="Montserrat Classic"/>
                <a:ea typeface="Montserrat Classic"/>
                <a:cs typeface="Montserrat Classic"/>
                <a:sym typeface="Montserrat Classic"/>
              </a:rPr>
              <a:t>The distributor of the Compass had incorrect values on the website and because of this the final PCB was soldered incorrectly. Checking the datasheet would have taken moments and saved a lot of time that had to be spent debugging and testing.</a:t>
            </a:r>
          </a:p>
        </p:txBody>
      </p:sp>
      <p:sp>
        <p:nvSpPr>
          <p:cNvPr name="TextBox 10" id="10"/>
          <p:cNvSpPr txBox="true"/>
          <p:nvPr/>
        </p:nvSpPr>
        <p:spPr>
          <a:xfrm rot="0">
            <a:off x="1126980" y="6048592"/>
            <a:ext cx="5669840" cy="1435100"/>
          </a:xfrm>
          <a:prstGeom prst="rect">
            <a:avLst/>
          </a:prstGeom>
        </p:spPr>
        <p:txBody>
          <a:bodyPr anchor="t" rtlCol="false" tIns="0" lIns="0" bIns="0" rIns="0">
            <a:spAutoFit/>
          </a:bodyPr>
          <a:lstStyle/>
          <a:p>
            <a:pPr algn="ctr" marL="431801" indent="-215900" lvl="1">
              <a:lnSpc>
                <a:spcPts val="2800"/>
              </a:lnSpc>
              <a:buFont typeface="Arial"/>
              <a:buChar char="•"/>
            </a:pPr>
            <a:r>
              <a:rPr lang="en-US" sz="2000">
                <a:solidFill>
                  <a:srgbClr val="000000"/>
                </a:solidFill>
                <a:latin typeface="Montserrat Classic"/>
                <a:ea typeface="Montserrat Classic"/>
                <a:cs typeface="Montserrat Classic"/>
                <a:sym typeface="Montserrat Classic"/>
              </a:rPr>
              <a:t>Connect all components to correct pins</a:t>
            </a:r>
          </a:p>
          <a:p>
            <a:pPr algn="ctr" marL="431801" indent="-215900" lvl="1">
              <a:lnSpc>
                <a:spcPts val="2800"/>
              </a:lnSpc>
              <a:buFont typeface="Arial"/>
              <a:buChar char="•"/>
            </a:pPr>
            <a:r>
              <a:rPr lang="en-US" sz="2000">
                <a:solidFill>
                  <a:srgbClr val="000000"/>
                </a:solidFill>
                <a:latin typeface="Montserrat Classic"/>
                <a:ea typeface="Montserrat Classic"/>
                <a:cs typeface="Montserrat Classic"/>
                <a:sym typeface="Montserrat Classic"/>
              </a:rPr>
              <a:t>Components in series are correct, such as LEDs and resisitors</a:t>
            </a:r>
          </a:p>
          <a:p>
            <a:pPr algn="ctr" marL="431801" indent="-215900" lvl="1">
              <a:lnSpc>
                <a:spcPts val="2800"/>
              </a:lnSpc>
              <a:buFont typeface="Arial"/>
              <a:buChar char="•"/>
            </a:pPr>
            <a:r>
              <a:rPr lang="en-US" sz="2000">
                <a:solidFill>
                  <a:srgbClr val="000000"/>
                </a:solidFill>
                <a:latin typeface="Montserrat Classic"/>
                <a:ea typeface="Montserrat Classic"/>
                <a:cs typeface="Montserrat Classic"/>
                <a:sym typeface="Montserrat Classic"/>
              </a:rPr>
              <a:t>Consult your datasheet for correct values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75501" y="-112241"/>
            <a:ext cx="11274313" cy="11009883"/>
            <a:chOff x="0" y="0"/>
            <a:chExt cx="2969366" cy="2899722"/>
          </a:xfrm>
        </p:grpSpPr>
        <p:sp>
          <p:nvSpPr>
            <p:cNvPr name="Freeform 3" id="3"/>
            <p:cNvSpPr/>
            <p:nvPr/>
          </p:nvSpPr>
          <p:spPr>
            <a:xfrm flipH="false" flipV="false" rot="0">
              <a:off x="0" y="0"/>
              <a:ext cx="2969366" cy="2899722"/>
            </a:xfrm>
            <a:custGeom>
              <a:avLst/>
              <a:gdLst/>
              <a:ahLst/>
              <a:cxnLst/>
              <a:rect r="r" b="b" t="t" l="l"/>
              <a:pathLst>
                <a:path h="2899722" w="2969366">
                  <a:moveTo>
                    <a:pt x="0" y="0"/>
                  </a:moveTo>
                  <a:lnTo>
                    <a:pt x="2969366" y="0"/>
                  </a:lnTo>
                  <a:lnTo>
                    <a:pt x="2969366" y="2899722"/>
                  </a:lnTo>
                  <a:lnTo>
                    <a:pt x="0" y="2899722"/>
                  </a:lnTo>
                  <a:close/>
                </a:path>
              </a:pathLst>
            </a:custGeom>
            <a:solidFill>
              <a:srgbClr val="FFF6E3"/>
            </a:solidFill>
          </p:spPr>
        </p:sp>
        <p:sp>
          <p:nvSpPr>
            <p:cNvPr name="TextBox 4" id="4"/>
            <p:cNvSpPr txBox="true"/>
            <p:nvPr/>
          </p:nvSpPr>
          <p:spPr>
            <a:xfrm>
              <a:off x="0" y="-38100"/>
              <a:ext cx="2969366" cy="293782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268913" y="449197"/>
            <a:ext cx="3688442" cy="2369824"/>
          </a:xfrm>
          <a:custGeom>
            <a:avLst/>
            <a:gdLst/>
            <a:ahLst/>
            <a:cxnLst/>
            <a:rect r="r" b="b" t="t" l="l"/>
            <a:pathLst>
              <a:path h="2369824" w="3688442">
                <a:moveTo>
                  <a:pt x="0" y="0"/>
                </a:moveTo>
                <a:lnTo>
                  <a:pt x="3688442" y="0"/>
                </a:lnTo>
                <a:lnTo>
                  <a:pt x="3688442" y="2369824"/>
                </a:lnTo>
                <a:lnTo>
                  <a:pt x="0" y="2369824"/>
                </a:lnTo>
                <a:lnTo>
                  <a:pt x="0" y="0"/>
                </a:lnTo>
                <a:close/>
              </a:path>
            </a:pathLst>
          </a:custGeom>
          <a:blipFill>
            <a:blip r:embed="rId2"/>
            <a:stretch>
              <a:fillRect l="0" t="0" r="0" b="0"/>
            </a:stretch>
          </a:blipFill>
        </p:spPr>
      </p:sp>
      <p:sp>
        <p:nvSpPr>
          <p:cNvPr name="Freeform 6" id="6"/>
          <p:cNvSpPr/>
          <p:nvPr/>
        </p:nvSpPr>
        <p:spPr>
          <a:xfrm flipH="false" flipV="false" rot="0">
            <a:off x="8578041" y="449197"/>
            <a:ext cx="3717085" cy="2378934"/>
          </a:xfrm>
          <a:custGeom>
            <a:avLst/>
            <a:gdLst/>
            <a:ahLst/>
            <a:cxnLst/>
            <a:rect r="r" b="b" t="t" l="l"/>
            <a:pathLst>
              <a:path h="2378934" w="3717085">
                <a:moveTo>
                  <a:pt x="0" y="0"/>
                </a:moveTo>
                <a:lnTo>
                  <a:pt x="3717084" y="0"/>
                </a:lnTo>
                <a:lnTo>
                  <a:pt x="3717084" y="2378934"/>
                </a:lnTo>
                <a:lnTo>
                  <a:pt x="0" y="2378934"/>
                </a:lnTo>
                <a:lnTo>
                  <a:pt x="0" y="0"/>
                </a:lnTo>
                <a:close/>
              </a:path>
            </a:pathLst>
          </a:custGeom>
          <a:blipFill>
            <a:blip r:embed="rId3"/>
            <a:stretch>
              <a:fillRect l="0" t="0" r="0" b="0"/>
            </a:stretch>
          </a:blipFill>
        </p:spPr>
      </p:sp>
      <p:sp>
        <p:nvSpPr>
          <p:cNvPr name="Freeform 7" id="7"/>
          <p:cNvSpPr/>
          <p:nvPr/>
        </p:nvSpPr>
        <p:spPr>
          <a:xfrm flipH="false" flipV="false" rot="0">
            <a:off x="13254954" y="3701309"/>
            <a:ext cx="3731894" cy="2341763"/>
          </a:xfrm>
          <a:custGeom>
            <a:avLst/>
            <a:gdLst/>
            <a:ahLst/>
            <a:cxnLst/>
            <a:rect r="r" b="b" t="t" l="l"/>
            <a:pathLst>
              <a:path h="2341763" w="3731894">
                <a:moveTo>
                  <a:pt x="0" y="0"/>
                </a:moveTo>
                <a:lnTo>
                  <a:pt x="3731893" y="0"/>
                </a:lnTo>
                <a:lnTo>
                  <a:pt x="3731893" y="2341763"/>
                </a:lnTo>
                <a:lnTo>
                  <a:pt x="0" y="2341763"/>
                </a:lnTo>
                <a:lnTo>
                  <a:pt x="0" y="0"/>
                </a:lnTo>
                <a:close/>
              </a:path>
            </a:pathLst>
          </a:custGeom>
          <a:blipFill>
            <a:blip r:embed="rId4"/>
            <a:stretch>
              <a:fillRect l="0" t="0" r="0" b="0"/>
            </a:stretch>
          </a:blipFill>
        </p:spPr>
      </p:sp>
      <p:sp>
        <p:nvSpPr>
          <p:cNvPr name="Freeform 8" id="8"/>
          <p:cNvSpPr/>
          <p:nvPr/>
        </p:nvSpPr>
        <p:spPr>
          <a:xfrm flipH="false" flipV="false" rot="0">
            <a:off x="744313" y="3257760"/>
            <a:ext cx="5850524" cy="2854648"/>
          </a:xfrm>
          <a:custGeom>
            <a:avLst/>
            <a:gdLst/>
            <a:ahLst/>
            <a:cxnLst/>
            <a:rect r="r" b="b" t="t" l="l"/>
            <a:pathLst>
              <a:path h="2854648" w="5850524">
                <a:moveTo>
                  <a:pt x="0" y="0"/>
                </a:moveTo>
                <a:lnTo>
                  <a:pt x="5850524" y="0"/>
                </a:lnTo>
                <a:lnTo>
                  <a:pt x="5850524" y="2854647"/>
                </a:lnTo>
                <a:lnTo>
                  <a:pt x="0" y="2854647"/>
                </a:lnTo>
                <a:lnTo>
                  <a:pt x="0" y="0"/>
                </a:lnTo>
                <a:close/>
              </a:path>
            </a:pathLst>
          </a:custGeom>
          <a:blipFill>
            <a:blip r:embed="rId5"/>
            <a:stretch>
              <a:fillRect l="-562" t="0" r="-562" b="0"/>
            </a:stretch>
          </a:blipFill>
        </p:spPr>
      </p:sp>
      <p:sp>
        <p:nvSpPr>
          <p:cNvPr name="Freeform 9" id="9"/>
          <p:cNvSpPr/>
          <p:nvPr/>
        </p:nvSpPr>
        <p:spPr>
          <a:xfrm flipH="false" flipV="false" rot="0">
            <a:off x="8578041" y="3693615"/>
            <a:ext cx="3717085" cy="2341763"/>
          </a:xfrm>
          <a:custGeom>
            <a:avLst/>
            <a:gdLst/>
            <a:ahLst/>
            <a:cxnLst/>
            <a:rect r="r" b="b" t="t" l="l"/>
            <a:pathLst>
              <a:path h="2341763" w="3717085">
                <a:moveTo>
                  <a:pt x="0" y="0"/>
                </a:moveTo>
                <a:lnTo>
                  <a:pt x="3717084" y="0"/>
                </a:lnTo>
                <a:lnTo>
                  <a:pt x="3717084" y="2341763"/>
                </a:lnTo>
                <a:lnTo>
                  <a:pt x="0" y="2341763"/>
                </a:lnTo>
                <a:lnTo>
                  <a:pt x="0" y="0"/>
                </a:lnTo>
                <a:close/>
              </a:path>
            </a:pathLst>
          </a:custGeom>
          <a:blipFill>
            <a:blip r:embed="rId6"/>
            <a:stretch>
              <a:fillRect l="0" t="0" r="0" b="0"/>
            </a:stretch>
          </a:blipFill>
        </p:spPr>
      </p:sp>
      <p:sp>
        <p:nvSpPr>
          <p:cNvPr name="Freeform 10" id="10"/>
          <p:cNvSpPr/>
          <p:nvPr/>
        </p:nvSpPr>
        <p:spPr>
          <a:xfrm flipH="false" flipV="false" rot="0">
            <a:off x="8578041" y="6925359"/>
            <a:ext cx="3717085" cy="2333438"/>
          </a:xfrm>
          <a:custGeom>
            <a:avLst/>
            <a:gdLst/>
            <a:ahLst/>
            <a:cxnLst/>
            <a:rect r="r" b="b" t="t" l="l"/>
            <a:pathLst>
              <a:path h="2333438" w="3717085">
                <a:moveTo>
                  <a:pt x="0" y="0"/>
                </a:moveTo>
                <a:lnTo>
                  <a:pt x="3717084" y="0"/>
                </a:lnTo>
                <a:lnTo>
                  <a:pt x="3717084" y="2333438"/>
                </a:lnTo>
                <a:lnTo>
                  <a:pt x="0" y="2333438"/>
                </a:lnTo>
                <a:lnTo>
                  <a:pt x="0" y="0"/>
                </a:lnTo>
                <a:close/>
              </a:path>
            </a:pathLst>
          </a:custGeom>
          <a:blipFill>
            <a:blip r:embed="rId7"/>
            <a:stretch>
              <a:fillRect l="-12584" t="-28795" r="-17321" b="-26406"/>
            </a:stretch>
          </a:blipFill>
        </p:spPr>
      </p:sp>
      <p:sp>
        <p:nvSpPr>
          <p:cNvPr name="Freeform 11" id="11"/>
          <p:cNvSpPr/>
          <p:nvPr/>
        </p:nvSpPr>
        <p:spPr>
          <a:xfrm flipH="false" flipV="false" rot="0">
            <a:off x="13268913" y="6925359"/>
            <a:ext cx="3674713" cy="2332218"/>
          </a:xfrm>
          <a:custGeom>
            <a:avLst/>
            <a:gdLst/>
            <a:ahLst/>
            <a:cxnLst/>
            <a:rect r="r" b="b" t="t" l="l"/>
            <a:pathLst>
              <a:path h="2332218" w="3674713">
                <a:moveTo>
                  <a:pt x="0" y="0"/>
                </a:moveTo>
                <a:lnTo>
                  <a:pt x="3674713" y="0"/>
                </a:lnTo>
                <a:lnTo>
                  <a:pt x="3674713" y="2332218"/>
                </a:lnTo>
                <a:lnTo>
                  <a:pt x="0" y="2332218"/>
                </a:lnTo>
                <a:lnTo>
                  <a:pt x="0" y="0"/>
                </a:lnTo>
                <a:close/>
              </a:path>
            </a:pathLst>
          </a:custGeom>
          <a:blipFill>
            <a:blip r:embed="rId8"/>
            <a:stretch>
              <a:fillRect l="-12769" t="-29447" r="-16833" b="-23707"/>
            </a:stretch>
          </a:blipFill>
        </p:spPr>
      </p:sp>
      <p:sp>
        <p:nvSpPr>
          <p:cNvPr name="TextBox 12" id="12"/>
          <p:cNvSpPr txBox="true"/>
          <p:nvPr/>
        </p:nvSpPr>
        <p:spPr>
          <a:xfrm rot="0">
            <a:off x="1125952" y="393634"/>
            <a:ext cx="5858307" cy="1889588"/>
          </a:xfrm>
          <a:prstGeom prst="rect">
            <a:avLst/>
          </a:prstGeom>
        </p:spPr>
        <p:txBody>
          <a:bodyPr anchor="t" rtlCol="false" tIns="0" lIns="0" bIns="0" rIns="0">
            <a:spAutoFit/>
          </a:bodyPr>
          <a:lstStyle/>
          <a:p>
            <a:pPr algn="l">
              <a:lnSpc>
                <a:spcPts val="7393"/>
              </a:lnSpc>
            </a:pPr>
            <a:r>
              <a:rPr lang="en-US" b="true" sz="6542">
                <a:solidFill>
                  <a:srgbClr val="000000"/>
                </a:solidFill>
                <a:latin typeface="Montserrat Classic Bold"/>
                <a:ea typeface="Montserrat Classic Bold"/>
                <a:cs typeface="Montserrat Classic Bold"/>
                <a:sym typeface="Montserrat Classic Bold"/>
              </a:rPr>
              <a:t>PCB EVOLUTION</a:t>
            </a:r>
          </a:p>
        </p:txBody>
      </p:sp>
      <p:sp>
        <p:nvSpPr>
          <p:cNvPr name="TextBox 13" id="13"/>
          <p:cNvSpPr txBox="true"/>
          <p:nvPr/>
        </p:nvSpPr>
        <p:spPr>
          <a:xfrm rot="0">
            <a:off x="8638656" y="2906215"/>
            <a:ext cx="3747427"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Montserrat Classic Bold"/>
                <a:ea typeface="Montserrat Classic Bold"/>
                <a:cs typeface="Montserrat Classic Bold"/>
                <a:sym typeface="Montserrat Classic Bold"/>
              </a:rPr>
              <a:t>Before Track Layout</a:t>
            </a:r>
          </a:p>
        </p:txBody>
      </p:sp>
      <p:sp>
        <p:nvSpPr>
          <p:cNvPr name="TextBox 14" id="14"/>
          <p:cNvSpPr txBox="true"/>
          <p:nvPr/>
        </p:nvSpPr>
        <p:spPr>
          <a:xfrm rot="0">
            <a:off x="353553" y="2540397"/>
            <a:ext cx="2655475" cy="829467"/>
          </a:xfrm>
          <a:prstGeom prst="rect">
            <a:avLst/>
          </a:prstGeom>
        </p:spPr>
        <p:txBody>
          <a:bodyPr anchor="t" rtlCol="false" tIns="0" lIns="0" bIns="0" rIns="0">
            <a:spAutoFit/>
          </a:bodyPr>
          <a:lstStyle/>
          <a:p>
            <a:pPr algn="ctr">
              <a:lnSpc>
                <a:spcPts val="3347"/>
              </a:lnSpc>
            </a:pPr>
            <a:r>
              <a:rPr lang="en-US" sz="2390" b="true">
                <a:solidFill>
                  <a:srgbClr val="000000"/>
                </a:solidFill>
                <a:latin typeface="Montserrat Classic Bold"/>
                <a:ea typeface="Montserrat Classic Bold"/>
                <a:cs typeface="Montserrat Classic Bold"/>
                <a:sym typeface="Montserrat Classic Bold"/>
              </a:rPr>
              <a:t>Fusion 360</a:t>
            </a:r>
          </a:p>
          <a:p>
            <a:pPr algn="ctr">
              <a:lnSpc>
                <a:spcPts val="3347"/>
              </a:lnSpc>
            </a:pPr>
          </a:p>
        </p:txBody>
      </p:sp>
      <p:sp>
        <p:nvSpPr>
          <p:cNvPr name="TextBox 15" id="15"/>
          <p:cNvSpPr txBox="true"/>
          <p:nvPr/>
        </p:nvSpPr>
        <p:spPr>
          <a:xfrm rot="0">
            <a:off x="13232556" y="2931318"/>
            <a:ext cx="3747427"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Montserrat Classic Bold"/>
                <a:ea typeface="Montserrat Classic Bold"/>
                <a:cs typeface="Montserrat Classic Bold"/>
                <a:sym typeface="Montserrat Classic Bold"/>
              </a:rPr>
              <a:t>After Track layout</a:t>
            </a:r>
          </a:p>
        </p:txBody>
      </p:sp>
      <p:sp>
        <p:nvSpPr>
          <p:cNvPr name="TextBox 16" id="16"/>
          <p:cNvSpPr txBox="true"/>
          <p:nvPr/>
        </p:nvSpPr>
        <p:spPr>
          <a:xfrm rot="0">
            <a:off x="8638656" y="6140153"/>
            <a:ext cx="3747427"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Montserrat Classic Bold"/>
                <a:ea typeface="Montserrat Classic Bold"/>
                <a:cs typeface="Montserrat Classic Bold"/>
                <a:sym typeface="Montserrat Classic Bold"/>
              </a:rPr>
              <a:t>3D Render Underside</a:t>
            </a:r>
          </a:p>
        </p:txBody>
      </p:sp>
      <p:sp>
        <p:nvSpPr>
          <p:cNvPr name="TextBox 17" id="17"/>
          <p:cNvSpPr txBox="true"/>
          <p:nvPr/>
        </p:nvSpPr>
        <p:spPr>
          <a:xfrm rot="0">
            <a:off x="13268913" y="6122665"/>
            <a:ext cx="3747427"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Montserrat Classic Bold"/>
                <a:ea typeface="Montserrat Classic Bold"/>
                <a:cs typeface="Montserrat Classic Bold"/>
                <a:sym typeface="Montserrat Classic Bold"/>
              </a:rPr>
              <a:t>3D Render Top Side</a:t>
            </a:r>
          </a:p>
        </p:txBody>
      </p:sp>
      <p:sp>
        <p:nvSpPr>
          <p:cNvPr name="TextBox 18" id="18"/>
          <p:cNvSpPr txBox="true"/>
          <p:nvPr/>
        </p:nvSpPr>
        <p:spPr>
          <a:xfrm rot="0">
            <a:off x="8578041" y="9361487"/>
            <a:ext cx="3747427"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Montserrat Classic Bold"/>
                <a:ea typeface="Montserrat Classic Bold"/>
                <a:cs typeface="Montserrat Classic Bold"/>
                <a:sym typeface="Montserrat Classic Bold"/>
              </a:rPr>
              <a:t>Final Product Under side</a:t>
            </a:r>
          </a:p>
        </p:txBody>
      </p:sp>
      <p:sp>
        <p:nvSpPr>
          <p:cNvPr name="TextBox 19" id="19"/>
          <p:cNvSpPr txBox="true"/>
          <p:nvPr/>
        </p:nvSpPr>
        <p:spPr>
          <a:xfrm rot="0">
            <a:off x="13239420" y="9361487"/>
            <a:ext cx="3747427"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Montserrat Classic Bold"/>
                <a:ea typeface="Montserrat Classic Bold"/>
                <a:cs typeface="Montserrat Classic Bold"/>
                <a:sym typeface="Montserrat Classic Bold"/>
              </a:rPr>
              <a:t>Final Product Top Side</a:t>
            </a:r>
          </a:p>
        </p:txBody>
      </p:sp>
      <p:sp>
        <p:nvSpPr>
          <p:cNvPr name="TextBox 20" id="20"/>
          <p:cNvSpPr txBox="true"/>
          <p:nvPr/>
        </p:nvSpPr>
        <p:spPr>
          <a:xfrm rot="0">
            <a:off x="515053" y="6330629"/>
            <a:ext cx="6469206" cy="2928169"/>
          </a:xfrm>
          <a:prstGeom prst="rect">
            <a:avLst/>
          </a:prstGeom>
        </p:spPr>
        <p:txBody>
          <a:bodyPr anchor="t" rtlCol="false" tIns="0" lIns="0" bIns="0" rIns="0">
            <a:spAutoFit/>
          </a:bodyPr>
          <a:lstStyle/>
          <a:p>
            <a:pPr algn="ctr">
              <a:lnSpc>
                <a:spcPts val="3414"/>
              </a:lnSpc>
            </a:pPr>
            <a:r>
              <a:rPr lang="en-US" sz="2133">
                <a:solidFill>
                  <a:srgbClr val="000000"/>
                </a:solidFill>
                <a:latin typeface="Montserrat Classic"/>
                <a:ea typeface="Montserrat Classic"/>
                <a:cs typeface="Montserrat Classic"/>
                <a:sym typeface="Montserrat Classic"/>
              </a:rPr>
              <a:t>Issue encountered:</a:t>
            </a:r>
          </a:p>
          <a:p>
            <a:pPr algn="ctr">
              <a:lnSpc>
                <a:spcPts val="2614"/>
              </a:lnSpc>
            </a:pPr>
            <a:r>
              <a:rPr lang="en-US" sz="1633">
                <a:solidFill>
                  <a:srgbClr val="000000"/>
                </a:solidFill>
                <a:latin typeface="Montserrat Classic"/>
                <a:ea typeface="Montserrat Classic"/>
                <a:cs typeface="Montserrat Classic"/>
                <a:sym typeface="Montserrat Classic"/>
              </a:rPr>
              <a:t>I adjusted the track width to simplify the design, but this caused significant issues. I decided to reset the PCB layout, allowing me to start fresh and reorganize the tracks effectively.</a:t>
            </a:r>
          </a:p>
          <a:p>
            <a:pPr algn="ctr">
              <a:lnSpc>
                <a:spcPts val="3414"/>
              </a:lnSpc>
            </a:pPr>
          </a:p>
          <a:p>
            <a:pPr algn="ctr">
              <a:lnSpc>
                <a:spcPts val="2934"/>
              </a:lnSpc>
            </a:pPr>
            <a:r>
              <a:rPr lang="en-US" sz="1833">
                <a:solidFill>
                  <a:srgbClr val="000000"/>
                </a:solidFill>
                <a:latin typeface="Montserrat Classic"/>
                <a:ea typeface="Montserrat Classic"/>
                <a:cs typeface="Montserrat Classic"/>
                <a:sym typeface="Montserrat Classic"/>
              </a:rPr>
              <a:t> Check your schematics before soldering!</a:t>
            </a:r>
          </a:p>
          <a:p>
            <a:pPr algn="ctr">
              <a:lnSpc>
                <a:spcPts val="2934"/>
              </a:lnSpc>
            </a:pPr>
            <a:r>
              <a:rPr lang="en-US" sz="1833">
                <a:solidFill>
                  <a:srgbClr val="000000"/>
                </a:solidFill>
                <a:latin typeface="Montserrat Classic"/>
                <a:ea typeface="Montserrat Classic"/>
                <a:cs typeface="Montserrat Classic"/>
                <a:sym typeface="Montserrat Classic"/>
              </a:rPr>
              <a:t>I didnt do this and soldered the Pi Pico headers on the wrong side </a:t>
            </a:r>
          </a:p>
        </p:txBody>
      </p:sp>
      <p:sp>
        <p:nvSpPr>
          <p:cNvPr name="TextBox 21" id="21"/>
          <p:cNvSpPr txBox="true"/>
          <p:nvPr/>
        </p:nvSpPr>
        <p:spPr>
          <a:xfrm rot="0">
            <a:off x="4328783" y="2540397"/>
            <a:ext cx="2655475" cy="829467"/>
          </a:xfrm>
          <a:prstGeom prst="rect">
            <a:avLst/>
          </a:prstGeom>
        </p:spPr>
        <p:txBody>
          <a:bodyPr anchor="t" rtlCol="false" tIns="0" lIns="0" bIns="0" rIns="0">
            <a:spAutoFit/>
          </a:bodyPr>
          <a:lstStyle/>
          <a:p>
            <a:pPr algn="ctr">
              <a:lnSpc>
                <a:spcPts val="3347"/>
              </a:lnSpc>
            </a:pPr>
            <a:r>
              <a:rPr lang="en-US" sz="2390" b="true">
                <a:solidFill>
                  <a:srgbClr val="000000"/>
                </a:solidFill>
                <a:latin typeface="Montserrat Classic Bold"/>
                <a:ea typeface="Montserrat Classic Bold"/>
                <a:cs typeface="Montserrat Classic Bold"/>
                <a:sym typeface="Montserrat Classic Bold"/>
              </a:rPr>
              <a:t>EasyEDA</a:t>
            </a:r>
          </a:p>
          <a:p>
            <a:pPr algn="ctr">
              <a:lnSpc>
                <a:spcPts val="334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5078" y="-191351"/>
            <a:ext cx="18910736" cy="5264818"/>
            <a:chOff x="0" y="0"/>
            <a:chExt cx="4980605" cy="1386619"/>
          </a:xfrm>
        </p:grpSpPr>
        <p:sp>
          <p:nvSpPr>
            <p:cNvPr name="Freeform 3" id="3"/>
            <p:cNvSpPr/>
            <p:nvPr/>
          </p:nvSpPr>
          <p:spPr>
            <a:xfrm flipH="false" flipV="false" rot="0">
              <a:off x="0" y="0"/>
              <a:ext cx="4980605" cy="1386619"/>
            </a:xfrm>
            <a:custGeom>
              <a:avLst/>
              <a:gdLst/>
              <a:ahLst/>
              <a:cxnLst/>
              <a:rect r="r" b="b" t="t" l="l"/>
              <a:pathLst>
                <a:path h="1386619" w="4980605">
                  <a:moveTo>
                    <a:pt x="0" y="0"/>
                  </a:moveTo>
                  <a:lnTo>
                    <a:pt x="4980605" y="0"/>
                  </a:lnTo>
                  <a:lnTo>
                    <a:pt x="4980605" y="1386619"/>
                  </a:lnTo>
                  <a:lnTo>
                    <a:pt x="0" y="1386619"/>
                  </a:lnTo>
                  <a:close/>
                </a:path>
              </a:pathLst>
            </a:custGeom>
            <a:solidFill>
              <a:srgbClr val="FFF6E3"/>
            </a:solidFill>
          </p:spPr>
        </p:sp>
        <p:sp>
          <p:nvSpPr>
            <p:cNvPr name="TextBox 4" id="4"/>
            <p:cNvSpPr txBox="true"/>
            <p:nvPr/>
          </p:nvSpPr>
          <p:spPr>
            <a:xfrm>
              <a:off x="0" y="-38100"/>
              <a:ext cx="4980605" cy="14247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55718" y="841232"/>
            <a:ext cx="7660861" cy="3917910"/>
            <a:chOff x="0" y="0"/>
            <a:chExt cx="1938364" cy="991316"/>
          </a:xfrm>
        </p:grpSpPr>
        <p:sp>
          <p:nvSpPr>
            <p:cNvPr name="Freeform 6" id="6"/>
            <p:cNvSpPr/>
            <p:nvPr/>
          </p:nvSpPr>
          <p:spPr>
            <a:xfrm flipH="false" flipV="false" rot="0">
              <a:off x="0" y="0"/>
              <a:ext cx="1938364" cy="991316"/>
            </a:xfrm>
            <a:custGeom>
              <a:avLst/>
              <a:gdLst/>
              <a:ahLst/>
              <a:cxnLst/>
              <a:rect r="r" b="b" t="t" l="l"/>
              <a:pathLst>
                <a:path h="991316" w="1938364">
                  <a:moveTo>
                    <a:pt x="0" y="0"/>
                  </a:moveTo>
                  <a:lnTo>
                    <a:pt x="1938364" y="0"/>
                  </a:lnTo>
                  <a:lnTo>
                    <a:pt x="1938364" y="991316"/>
                  </a:lnTo>
                  <a:lnTo>
                    <a:pt x="0" y="991316"/>
                  </a:lnTo>
                  <a:close/>
                </a:path>
              </a:pathLst>
            </a:custGeom>
            <a:solidFill>
              <a:srgbClr val="000000"/>
            </a:solidFill>
          </p:spPr>
        </p:sp>
        <p:sp>
          <p:nvSpPr>
            <p:cNvPr name="TextBox 7" id="7"/>
            <p:cNvSpPr txBox="true"/>
            <p:nvPr/>
          </p:nvSpPr>
          <p:spPr>
            <a:xfrm>
              <a:off x="0" y="-38100"/>
              <a:ext cx="1938364" cy="102941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171421" y="5535771"/>
            <a:ext cx="7660861" cy="3917910"/>
            <a:chOff x="0" y="0"/>
            <a:chExt cx="1938364" cy="991316"/>
          </a:xfrm>
        </p:grpSpPr>
        <p:sp>
          <p:nvSpPr>
            <p:cNvPr name="Freeform 9" id="9"/>
            <p:cNvSpPr/>
            <p:nvPr/>
          </p:nvSpPr>
          <p:spPr>
            <a:xfrm flipH="false" flipV="false" rot="0">
              <a:off x="0" y="0"/>
              <a:ext cx="1938364" cy="991316"/>
            </a:xfrm>
            <a:custGeom>
              <a:avLst/>
              <a:gdLst/>
              <a:ahLst/>
              <a:cxnLst/>
              <a:rect r="r" b="b" t="t" l="l"/>
              <a:pathLst>
                <a:path h="991316" w="1938364">
                  <a:moveTo>
                    <a:pt x="0" y="0"/>
                  </a:moveTo>
                  <a:lnTo>
                    <a:pt x="1938364" y="0"/>
                  </a:lnTo>
                  <a:lnTo>
                    <a:pt x="1938364" y="991316"/>
                  </a:lnTo>
                  <a:lnTo>
                    <a:pt x="0" y="991316"/>
                  </a:lnTo>
                  <a:close/>
                </a:path>
              </a:pathLst>
            </a:custGeom>
            <a:solidFill>
              <a:srgbClr val="000000"/>
            </a:solidFill>
          </p:spPr>
        </p:sp>
        <p:sp>
          <p:nvSpPr>
            <p:cNvPr name="TextBox 10" id="10"/>
            <p:cNvSpPr txBox="true"/>
            <p:nvPr/>
          </p:nvSpPr>
          <p:spPr>
            <a:xfrm>
              <a:off x="0" y="-38100"/>
              <a:ext cx="1938364" cy="102941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70908" y="1040863"/>
            <a:ext cx="7230481" cy="3518647"/>
            <a:chOff x="0" y="0"/>
            <a:chExt cx="9640641" cy="4691529"/>
          </a:xfrm>
        </p:grpSpPr>
        <p:pic>
          <p:nvPicPr>
            <p:cNvPr name="Picture 12" id="12"/>
            <p:cNvPicPr>
              <a:picLocks noChangeAspect="true"/>
            </p:cNvPicPr>
            <p:nvPr/>
          </p:nvPicPr>
          <p:blipFill>
            <a:blip r:embed="rId2"/>
            <a:srcRect l="0" t="4198" r="0" b="4198"/>
            <a:stretch>
              <a:fillRect/>
            </a:stretch>
          </p:blipFill>
          <p:spPr>
            <a:xfrm flipH="false" flipV="false">
              <a:off x="0" y="0"/>
              <a:ext cx="9640641" cy="4691529"/>
            </a:xfrm>
            <a:prstGeom prst="rect">
              <a:avLst/>
            </a:prstGeom>
          </p:spPr>
        </p:pic>
      </p:grpSp>
      <p:grpSp>
        <p:nvGrpSpPr>
          <p:cNvPr name="Group 13" id="13"/>
          <p:cNvGrpSpPr/>
          <p:nvPr/>
        </p:nvGrpSpPr>
        <p:grpSpPr>
          <a:xfrm rot="0">
            <a:off x="9386611" y="5735402"/>
            <a:ext cx="7230481" cy="3518647"/>
            <a:chOff x="0" y="0"/>
            <a:chExt cx="9640641" cy="4691529"/>
          </a:xfrm>
        </p:grpSpPr>
        <p:pic>
          <p:nvPicPr>
            <p:cNvPr name="Picture 14" id="1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38888" t="25667" r="-38888" b="25667"/>
            <a:stretch>
              <a:fillRect/>
            </a:stretch>
          </p:blipFill>
          <p:spPr>
            <a:xfrm flipH="false" flipV="false">
              <a:off x="0" y="0"/>
              <a:ext cx="9640641" cy="4691529"/>
            </a:xfrm>
            <a:prstGeom prst="rect">
              <a:avLst/>
            </a:prstGeom>
          </p:spPr>
        </p:pic>
      </p:grpSp>
      <p:sp>
        <p:nvSpPr>
          <p:cNvPr name="Freeform 15" id="15"/>
          <p:cNvSpPr/>
          <p:nvPr/>
        </p:nvSpPr>
        <p:spPr>
          <a:xfrm flipH="false" flipV="false" rot="0">
            <a:off x="1886793" y="5696210"/>
            <a:ext cx="6306355" cy="3557839"/>
          </a:xfrm>
          <a:custGeom>
            <a:avLst/>
            <a:gdLst/>
            <a:ahLst/>
            <a:cxnLst/>
            <a:rect r="r" b="b" t="t" l="l"/>
            <a:pathLst>
              <a:path h="3557839" w="6306355">
                <a:moveTo>
                  <a:pt x="0" y="0"/>
                </a:moveTo>
                <a:lnTo>
                  <a:pt x="6306355" y="0"/>
                </a:lnTo>
                <a:lnTo>
                  <a:pt x="6306355" y="3557839"/>
                </a:lnTo>
                <a:lnTo>
                  <a:pt x="0" y="3557839"/>
                </a:lnTo>
                <a:lnTo>
                  <a:pt x="0" y="0"/>
                </a:lnTo>
                <a:close/>
              </a:path>
            </a:pathLst>
          </a:custGeom>
          <a:blipFill>
            <a:blip r:embed="rId6"/>
            <a:stretch>
              <a:fillRect l="0" t="-7607" r="0" b="-7607"/>
            </a:stretch>
          </a:blipFill>
        </p:spPr>
      </p:sp>
      <p:sp>
        <p:nvSpPr>
          <p:cNvPr name="TextBox 16" id="16"/>
          <p:cNvSpPr txBox="true"/>
          <p:nvPr/>
        </p:nvSpPr>
        <p:spPr>
          <a:xfrm rot="0">
            <a:off x="9708764" y="839833"/>
            <a:ext cx="7550536" cy="1015622"/>
          </a:xfrm>
          <a:prstGeom prst="rect">
            <a:avLst/>
          </a:prstGeom>
        </p:spPr>
        <p:txBody>
          <a:bodyPr anchor="t" rtlCol="false" tIns="0" lIns="0" bIns="0" rIns="0">
            <a:spAutoFit/>
          </a:bodyPr>
          <a:lstStyle/>
          <a:p>
            <a:pPr algn="ctr">
              <a:lnSpc>
                <a:spcPts val="7738"/>
              </a:lnSpc>
            </a:pPr>
            <a:r>
              <a:rPr lang="en-US" b="true" sz="7300">
                <a:solidFill>
                  <a:srgbClr val="000000"/>
                </a:solidFill>
                <a:latin typeface="Montserrat Classic Bold"/>
                <a:ea typeface="Montserrat Classic Bold"/>
                <a:cs typeface="Montserrat Classic Bold"/>
                <a:sym typeface="Montserrat Classic Bold"/>
              </a:rPr>
              <a:t>PCB ASSEMBLY</a:t>
            </a:r>
          </a:p>
        </p:txBody>
      </p:sp>
      <p:sp>
        <p:nvSpPr>
          <p:cNvPr name="TextBox 17" id="17"/>
          <p:cNvSpPr txBox="true"/>
          <p:nvPr/>
        </p:nvSpPr>
        <p:spPr>
          <a:xfrm rot="0">
            <a:off x="10659005" y="2412483"/>
            <a:ext cx="5315549" cy="1424979"/>
          </a:xfrm>
          <a:prstGeom prst="rect">
            <a:avLst/>
          </a:prstGeom>
        </p:spPr>
        <p:txBody>
          <a:bodyPr anchor="t" rtlCol="false" tIns="0" lIns="0" bIns="0" rIns="0">
            <a:spAutoFit/>
          </a:bodyPr>
          <a:lstStyle/>
          <a:p>
            <a:pPr algn="ctr">
              <a:lnSpc>
                <a:spcPts val="2284"/>
              </a:lnSpc>
            </a:pPr>
            <a:r>
              <a:rPr lang="en-US" sz="1631">
                <a:solidFill>
                  <a:srgbClr val="000000"/>
                </a:solidFill>
                <a:latin typeface="Montserrat Classic"/>
                <a:ea typeface="Montserrat Classic"/>
                <a:cs typeface="Montserrat Classic"/>
                <a:sym typeface="Montserrat Classic"/>
              </a:rPr>
              <a:t>Attaching the components to the board was straightforward soldering. However, ensuring the resistors had the correct resistances and were properly positioned was crucial to prevent future issues.</a:t>
            </a:r>
          </a:p>
        </p:txBody>
      </p:sp>
      <p:sp>
        <p:nvSpPr>
          <p:cNvPr name="TextBox 18" id="18"/>
          <p:cNvSpPr txBox="true"/>
          <p:nvPr/>
        </p:nvSpPr>
        <p:spPr>
          <a:xfrm rot="0">
            <a:off x="3153664" y="9366619"/>
            <a:ext cx="3772612" cy="601133"/>
          </a:xfrm>
          <a:prstGeom prst="rect">
            <a:avLst/>
          </a:prstGeom>
        </p:spPr>
        <p:txBody>
          <a:bodyPr anchor="t" rtlCol="false" tIns="0" lIns="0" bIns="0" rIns="0">
            <a:spAutoFit/>
          </a:bodyPr>
          <a:lstStyle/>
          <a:p>
            <a:pPr algn="ctr">
              <a:lnSpc>
                <a:spcPts val="2334"/>
              </a:lnSpc>
            </a:pPr>
            <a:r>
              <a:rPr lang="en-US" sz="2202">
                <a:solidFill>
                  <a:srgbClr val="000000"/>
                </a:solidFill>
                <a:latin typeface="Montserrat Classic"/>
                <a:ea typeface="Montserrat Classic"/>
                <a:cs typeface="Montserrat Classic"/>
                <a:sym typeface="Montserrat Classic"/>
              </a:rPr>
              <a:t>Basic LED Code written in Arduino IDE</a:t>
            </a:r>
          </a:p>
        </p:txBody>
      </p:sp>
    </p:spTree>
  </p:cSld>
  <p:clrMapOvr>
    <a:masterClrMapping/>
  </p:clrMapOvr>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91351" y="-170090"/>
            <a:ext cx="10224351" cy="10627180"/>
            <a:chOff x="0" y="0"/>
            <a:chExt cx="2692833" cy="2798928"/>
          </a:xfrm>
        </p:grpSpPr>
        <p:sp>
          <p:nvSpPr>
            <p:cNvPr name="Freeform 3" id="3"/>
            <p:cNvSpPr/>
            <p:nvPr/>
          </p:nvSpPr>
          <p:spPr>
            <a:xfrm flipH="false" flipV="false" rot="0">
              <a:off x="0" y="0"/>
              <a:ext cx="2692833" cy="2798928"/>
            </a:xfrm>
            <a:custGeom>
              <a:avLst/>
              <a:gdLst/>
              <a:ahLst/>
              <a:cxnLst/>
              <a:rect r="r" b="b" t="t" l="l"/>
              <a:pathLst>
                <a:path h="2798928" w="2692833">
                  <a:moveTo>
                    <a:pt x="0" y="0"/>
                  </a:moveTo>
                  <a:lnTo>
                    <a:pt x="2692833" y="0"/>
                  </a:lnTo>
                  <a:lnTo>
                    <a:pt x="2692833" y="2798928"/>
                  </a:lnTo>
                  <a:lnTo>
                    <a:pt x="0" y="2798928"/>
                  </a:lnTo>
                  <a:close/>
                </a:path>
              </a:pathLst>
            </a:custGeom>
            <a:solidFill>
              <a:srgbClr val="FFF6E3"/>
            </a:solidFill>
          </p:spPr>
        </p:sp>
        <p:sp>
          <p:nvSpPr>
            <p:cNvPr name="TextBox 4" id="4"/>
            <p:cNvSpPr txBox="true"/>
            <p:nvPr/>
          </p:nvSpPr>
          <p:spPr>
            <a:xfrm>
              <a:off x="0" y="-38100"/>
              <a:ext cx="2692833" cy="283702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1347233" y="2164217"/>
            <a:ext cx="5836195" cy="5005705"/>
          </a:xfrm>
          <a:prstGeom prst="rect">
            <a:avLst/>
          </a:prstGeom>
        </p:spPr>
        <p:txBody>
          <a:bodyPr anchor="t" rtlCol="false" tIns="0" lIns="0" bIns="0" rIns="0">
            <a:spAutoFit/>
          </a:bodyPr>
          <a:lstStyle/>
          <a:p>
            <a:pPr algn="l">
              <a:lnSpc>
                <a:spcPts val="3919"/>
              </a:lnSpc>
            </a:pPr>
            <a:r>
              <a:rPr lang="en-US" sz="2799">
                <a:solidFill>
                  <a:srgbClr val="000000"/>
                </a:solidFill>
                <a:latin typeface="Montserrat Classic"/>
                <a:ea typeface="Montserrat Classic"/>
                <a:cs typeface="Montserrat Classic"/>
                <a:sym typeface="Montserrat Classic"/>
              </a:rPr>
              <a:t>Designed and fabricated Pieces:</a:t>
            </a:r>
          </a:p>
          <a:p>
            <a:pPr algn="l">
              <a:lnSpc>
                <a:spcPts val="3919"/>
              </a:lnSpc>
            </a:pPr>
          </a:p>
          <a:p>
            <a:pPr algn="l" marL="604518" indent="-302259" lvl="1">
              <a:lnSpc>
                <a:spcPts val="3919"/>
              </a:lnSpc>
              <a:buFont typeface="Arial"/>
              <a:buChar char="•"/>
            </a:pPr>
            <a:r>
              <a:rPr lang="en-US" sz="2799">
                <a:solidFill>
                  <a:srgbClr val="000000"/>
                </a:solidFill>
                <a:latin typeface="Montserrat Classic"/>
                <a:ea typeface="Montserrat Classic"/>
                <a:cs typeface="Montserrat Classic"/>
                <a:sym typeface="Montserrat Classic"/>
              </a:rPr>
              <a:t>Basic Chassis       </a:t>
            </a:r>
          </a:p>
          <a:p>
            <a:pPr algn="l" marL="604518" indent="-302259" lvl="1">
              <a:lnSpc>
                <a:spcPts val="3919"/>
              </a:lnSpc>
              <a:buFont typeface="Arial"/>
              <a:buChar char="•"/>
            </a:pPr>
            <a:r>
              <a:rPr lang="en-US" sz="2799">
                <a:solidFill>
                  <a:srgbClr val="000000"/>
                </a:solidFill>
                <a:latin typeface="Montserrat Classic"/>
                <a:ea typeface="Montserrat Classic"/>
                <a:cs typeface="Montserrat Classic"/>
                <a:sym typeface="Montserrat Classic"/>
              </a:rPr>
              <a:t>Motor Mounts</a:t>
            </a:r>
          </a:p>
          <a:p>
            <a:pPr algn="l" marL="604518" indent="-302259" lvl="1">
              <a:lnSpc>
                <a:spcPts val="3919"/>
              </a:lnSpc>
              <a:buFont typeface="Arial"/>
              <a:buChar char="•"/>
            </a:pPr>
            <a:r>
              <a:rPr lang="en-US" sz="2799">
                <a:solidFill>
                  <a:srgbClr val="000000"/>
                </a:solidFill>
                <a:latin typeface="Montserrat Classic"/>
                <a:ea typeface="Montserrat Classic"/>
                <a:cs typeface="Montserrat Classic"/>
                <a:sym typeface="Montserrat Classic"/>
              </a:rPr>
              <a:t>Battery Holder</a:t>
            </a:r>
          </a:p>
          <a:p>
            <a:pPr algn="l" marL="604518" indent="-302259" lvl="1">
              <a:lnSpc>
                <a:spcPts val="3919"/>
              </a:lnSpc>
              <a:buFont typeface="Arial"/>
              <a:buChar char="•"/>
            </a:pPr>
            <a:r>
              <a:rPr lang="en-US" sz="2799">
                <a:solidFill>
                  <a:srgbClr val="000000"/>
                </a:solidFill>
                <a:latin typeface="Montserrat Classic"/>
                <a:ea typeface="Montserrat Classic"/>
                <a:cs typeface="Montserrat Classic"/>
                <a:sym typeface="Montserrat Classic"/>
              </a:rPr>
              <a:t>Bumper</a:t>
            </a:r>
          </a:p>
          <a:p>
            <a:pPr algn="l" marL="604518" indent="-302259" lvl="1">
              <a:lnSpc>
                <a:spcPts val="3919"/>
              </a:lnSpc>
              <a:buFont typeface="Arial"/>
              <a:buChar char="•"/>
            </a:pPr>
            <a:r>
              <a:rPr lang="en-US" sz="2799">
                <a:solidFill>
                  <a:srgbClr val="000000"/>
                </a:solidFill>
                <a:latin typeface="Montserrat Classic"/>
                <a:ea typeface="Montserrat Classic"/>
                <a:cs typeface="Montserrat Classic"/>
                <a:sym typeface="Montserrat Classic"/>
              </a:rPr>
              <a:t>Tires</a:t>
            </a:r>
          </a:p>
          <a:p>
            <a:pPr algn="l" marL="604518" indent="-302259" lvl="1">
              <a:lnSpc>
                <a:spcPts val="3919"/>
              </a:lnSpc>
              <a:buFont typeface="Arial"/>
              <a:buChar char="•"/>
            </a:pPr>
            <a:r>
              <a:rPr lang="en-US" sz="2799">
                <a:solidFill>
                  <a:srgbClr val="000000"/>
                </a:solidFill>
                <a:latin typeface="Montserrat Classic"/>
                <a:ea typeface="Montserrat Classic"/>
                <a:cs typeface="Montserrat Classic"/>
                <a:sym typeface="Montserrat Classic"/>
              </a:rPr>
              <a:t>Final Chassis</a:t>
            </a:r>
          </a:p>
          <a:p>
            <a:pPr algn="l" marL="604518" indent="-302259" lvl="1">
              <a:lnSpc>
                <a:spcPts val="3919"/>
              </a:lnSpc>
              <a:buFont typeface="Arial"/>
              <a:buChar char="•"/>
            </a:pPr>
            <a:r>
              <a:rPr lang="en-US" sz="2799">
                <a:solidFill>
                  <a:srgbClr val="000000"/>
                </a:solidFill>
                <a:latin typeface="Montserrat Classic"/>
                <a:ea typeface="Montserrat Classic"/>
                <a:cs typeface="Montserrat Classic"/>
                <a:sym typeface="Montserrat Classic"/>
              </a:rPr>
              <a:t>Wheels</a:t>
            </a:r>
          </a:p>
          <a:p>
            <a:pPr algn="l" marL="0" indent="0" lvl="0">
              <a:lnSpc>
                <a:spcPts val="3919"/>
              </a:lnSpc>
            </a:pPr>
            <a:r>
              <a:rPr lang="en-US" sz="2799">
                <a:solidFill>
                  <a:srgbClr val="000000"/>
                </a:solidFill>
                <a:latin typeface="Montserrat Classic"/>
                <a:ea typeface="Montserrat Classic"/>
                <a:cs typeface="Montserrat Classic"/>
                <a:sym typeface="Montserrat Classic"/>
              </a:rPr>
              <a:t> </a:t>
            </a:r>
          </a:p>
        </p:txBody>
      </p:sp>
      <p:sp>
        <p:nvSpPr>
          <p:cNvPr name="TextBox 6" id="6"/>
          <p:cNvSpPr txBox="true"/>
          <p:nvPr/>
        </p:nvSpPr>
        <p:spPr>
          <a:xfrm rot="0">
            <a:off x="1281539" y="1164854"/>
            <a:ext cx="7469921" cy="2132077"/>
          </a:xfrm>
          <a:prstGeom prst="rect">
            <a:avLst/>
          </a:prstGeom>
        </p:spPr>
        <p:txBody>
          <a:bodyPr anchor="t" rtlCol="false" tIns="0" lIns="0" bIns="0" rIns="0">
            <a:spAutoFit/>
          </a:bodyPr>
          <a:lstStyle/>
          <a:p>
            <a:pPr algn="ctr">
              <a:lnSpc>
                <a:spcPts val="8352"/>
              </a:lnSpc>
            </a:pPr>
            <a:r>
              <a:rPr lang="en-US" b="true" sz="7200" spc="338">
                <a:solidFill>
                  <a:srgbClr val="000000"/>
                </a:solidFill>
                <a:latin typeface="Montserrat Classic Bold"/>
                <a:ea typeface="Montserrat Classic Bold"/>
                <a:cs typeface="Montserrat Classic Bold"/>
                <a:sym typeface="Montserrat Classic Bold"/>
              </a:rPr>
              <a:t>DESIGNED COMPONENTS</a:t>
            </a:r>
          </a:p>
        </p:txBody>
      </p:sp>
      <p:sp>
        <p:nvSpPr>
          <p:cNvPr name="TextBox 7" id="7"/>
          <p:cNvSpPr txBox="true"/>
          <p:nvPr/>
        </p:nvSpPr>
        <p:spPr>
          <a:xfrm rot="0">
            <a:off x="1365718" y="4324395"/>
            <a:ext cx="7385743" cy="1842135"/>
          </a:xfrm>
          <a:prstGeom prst="rect">
            <a:avLst/>
          </a:prstGeom>
        </p:spPr>
        <p:txBody>
          <a:bodyPr anchor="t" rtlCol="false" tIns="0" lIns="0" bIns="0" rIns="0">
            <a:spAutoFit/>
          </a:bodyPr>
          <a:lstStyle/>
          <a:p>
            <a:pPr algn="ctr">
              <a:lnSpc>
                <a:spcPts val="2940"/>
              </a:lnSpc>
            </a:pPr>
            <a:r>
              <a:rPr lang="en-US" sz="2100">
                <a:solidFill>
                  <a:srgbClr val="000000"/>
                </a:solidFill>
                <a:latin typeface="Montserrat Classic"/>
                <a:ea typeface="Montserrat Classic"/>
                <a:cs typeface="Montserrat Classic"/>
                <a:sym typeface="Montserrat Classic"/>
              </a:rPr>
              <a:t>"The freedom to create our own parts comes with a major caveat: it also means creating more problems for ourselves—problems we then have the opportunity to solve."</a:t>
            </a:r>
          </a:p>
          <a:p>
            <a:pPr algn="ctr">
              <a:lnSpc>
                <a:spcPts val="2940"/>
              </a:lnSpc>
            </a:pPr>
            <a:r>
              <a:rPr lang="en-US" sz="2100">
                <a:solidFill>
                  <a:srgbClr val="000000"/>
                </a:solidFill>
                <a:latin typeface="Montserrat Classic"/>
                <a:ea typeface="Montserrat Classic"/>
                <a:cs typeface="Montserrat Classic"/>
                <a:sym typeface="Montserrat Classic"/>
              </a:rPr>
              <a:t>— Luke Steppens, The Book of Pretentious Self-Quoting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9509" y="5143500"/>
            <a:ext cx="18727018" cy="5356113"/>
            <a:chOff x="0" y="0"/>
            <a:chExt cx="4932219" cy="1410663"/>
          </a:xfrm>
        </p:grpSpPr>
        <p:sp>
          <p:nvSpPr>
            <p:cNvPr name="Freeform 3" id="3"/>
            <p:cNvSpPr/>
            <p:nvPr/>
          </p:nvSpPr>
          <p:spPr>
            <a:xfrm flipH="false" flipV="false" rot="0">
              <a:off x="0" y="0"/>
              <a:ext cx="4932219" cy="1410663"/>
            </a:xfrm>
            <a:custGeom>
              <a:avLst/>
              <a:gdLst/>
              <a:ahLst/>
              <a:cxnLst/>
              <a:rect r="r" b="b" t="t" l="l"/>
              <a:pathLst>
                <a:path h="1410663" w="4932219">
                  <a:moveTo>
                    <a:pt x="0" y="0"/>
                  </a:moveTo>
                  <a:lnTo>
                    <a:pt x="4932219" y="0"/>
                  </a:lnTo>
                  <a:lnTo>
                    <a:pt x="4932219" y="1410663"/>
                  </a:lnTo>
                  <a:lnTo>
                    <a:pt x="0" y="1410663"/>
                  </a:lnTo>
                  <a:close/>
                </a:path>
              </a:pathLst>
            </a:custGeom>
            <a:solidFill>
              <a:srgbClr val="FFF6E3"/>
            </a:solidFill>
          </p:spPr>
        </p:sp>
        <p:sp>
          <p:nvSpPr>
            <p:cNvPr name="TextBox 4" id="4"/>
            <p:cNvSpPr txBox="true"/>
            <p:nvPr/>
          </p:nvSpPr>
          <p:spPr>
            <a:xfrm>
              <a:off x="0" y="-38100"/>
              <a:ext cx="4932219" cy="14487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82637" y="5749667"/>
            <a:ext cx="3932017" cy="2793092"/>
          </a:xfrm>
          <a:custGeom>
            <a:avLst/>
            <a:gdLst/>
            <a:ahLst/>
            <a:cxnLst/>
            <a:rect r="r" b="b" t="t" l="l"/>
            <a:pathLst>
              <a:path h="2793092" w="3932017">
                <a:moveTo>
                  <a:pt x="0" y="0"/>
                </a:moveTo>
                <a:lnTo>
                  <a:pt x="3932017" y="0"/>
                </a:lnTo>
                <a:lnTo>
                  <a:pt x="3932017" y="2793093"/>
                </a:lnTo>
                <a:lnTo>
                  <a:pt x="0" y="2793093"/>
                </a:lnTo>
                <a:lnTo>
                  <a:pt x="0" y="0"/>
                </a:lnTo>
                <a:close/>
              </a:path>
            </a:pathLst>
          </a:custGeom>
          <a:blipFill>
            <a:blip r:embed="rId2"/>
            <a:stretch>
              <a:fillRect l="-6923" t="-4906" r="-9286" b="0"/>
            </a:stretch>
          </a:blipFill>
        </p:spPr>
      </p:sp>
      <p:sp>
        <p:nvSpPr>
          <p:cNvPr name="Freeform 6" id="6"/>
          <p:cNvSpPr/>
          <p:nvPr/>
        </p:nvSpPr>
        <p:spPr>
          <a:xfrm flipH="false" flipV="false" rot="0">
            <a:off x="7043404" y="5749667"/>
            <a:ext cx="3733474" cy="2828107"/>
          </a:xfrm>
          <a:custGeom>
            <a:avLst/>
            <a:gdLst/>
            <a:ahLst/>
            <a:cxnLst/>
            <a:rect r="r" b="b" t="t" l="l"/>
            <a:pathLst>
              <a:path h="2828107" w="3733474">
                <a:moveTo>
                  <a:pt x="0" y="0"/>
                </a:moveTo>
                <a:lnTo>
                  <a:pt x="3733474" y="0"/>
                </a:lnTo>
                <a:lnTo>
                  <a:pt x="3733474" y="2828107"/>
                </a:lnTo>
                <a:lnTo>
                  <a:pt x="0" y="2828107"/>
                </a:lnTo>
                <a:lnTo>
                  <a:pt x="0" y="0"/>
                </a:lnTo>
                <a:close/>
              </a:path>
            </a:pathLst>
          </a:custGeom>
          <a:blipFill>
            <a:blip r:embed="rId3"/>
            <a:stretch>
              <a:fillRect l="0" t="0" r="0" b="0"/>
            </a:stretch>
          </a:blipFill>
        </p:spPr>
      </p:sp>
      <p:sp>
        <p:nvSpPr>
          <p:cNvPr name="Freeform 7" id="7"/>
          <p:cNvSpPr/>
          <p:nvPr/>
        </p:nvSpPr>
        <p:spPr>
          <a:xfrm flipH="false" flipV="false" rot="0">
            <a:off x="12206821" y="5752224"/>
            <a:ext cx="4102432" cy="2825550"/>
          </a:xfrm>
          <a:custGeom>
            <a:avLst/>
            <a:gdLst/>
            <a:ahLst/>
            <a:cxnLst/>
            <a:rect r="r" b="b" t="t" l="l"/>
            <a:pathLst>
              <a:path h="2825550" w="4102432">
                <a:moveTo>
                  <a:pt x="0" y="0"/>
                </a:moveTo>
                <a:lnTo>
                  <a:pt x="4102432" y="0"/>
                </a:lnTo>
                <a:lnTo>
                  <a:pt x="4102432" y="2825550"/>
                </a:lnTo>
                <a:lnTo>
                  <a:pt x="0" y="2825550"/>
                </a:lnTo>
                <a:lnTo>
                  <a:pt x="0" y="0"/>
                </a:lnTo>
                <a:close/>
              </a:path>
            </a:pathLst>
          </a:custGeom>
          <a:blipFill>
            <a:blip r:embed="rId4"/>
            <a:stretch>
              <a:fillRect l="0" t="0" r="0" b="0"/>
            </a:stretch>
          </a:blipFill>
        </p:spPr>
      </p:sp>
      <p:sp>
        <p:nvSpPr>
          <p:cNvPr name="Freeform 8" id="8"/>
          <p:cNvSpPr/>
          <p:nvPr/>
        </p:nvSpPr>
        <p:spPr>
          <a:xfrm flipH="false" flipV="false" rot="0">
            <a:off x="11563233" y="463040"/>
            <a:ext cx="5059863" cy="3870795"/>
          </a:xfrm>
          <a:custGeom>
            <a:avLst/>
            <a:gdLst/>
            <a:ahLst/>
            <a:cxnLst/>
            <a:rect r="r" b="b" t="t" l="l"/>
            <a:pathLst>
              <a:path h="3870795" w="5059863">
                <a:moveTo>
                  <a:pt x="0" y="0"/>
                </a:moveTo>
                <a:lnTo>
                  <a:pt x="5059863" y="0"/>
                </a:lnTo>
                <a:lnTo>
                  <a:pt x="5059863" y="3870795"/>
                </a:lnTo>
                <a:lnTo>
                  <a:pt x="0" y="3870795"/>
                </a:lnTo>
                <a:lnTo>
                  <a:pt x="0" y="0"/>
                </a:lnTo>
                <a:close/>
              </a:path>
            </a:pathLst>
          </a:custGeom>
          <a:blipFill>
            <a:blip r:embed="rId5"/>
            <a:stretch>
              <a:fillRect l="0" t="0" r="0" b="0"/>
            </a:stretch>
          </a:blipFill>
        </p:spPr>
      </p:sp>
      <p:sp>
        <p:nvSpPr>
          <p:cNvPr name="TextBox 9" id="9"/>
          <p:cNvSpPr txBox="true"/>
          <p:nvPr/>
        </p:nvSpPr>
        <p:spPr>
          <a:xfrm rot="0">
            <a:off x="1559576" y="1257331"/>
            <a:ext cx="8759376" cy="2180590"/>
          </a:xfrm>
          <a:prstGeom prst="rect">
            <a:avLst/>
          </a:prstGeom>
        </p:spPr>
        <p:txBody>
          <a:bodyPr anchor="t" rtlCol="false" tIns="0" lIns="0" bIns="0" rIns="0">
            <a:spAutoFit/>
          </a:bodyPr>
          <a:lstStyle/>
          <a:p>
            <a:pPr algn="l">
              <a:lnSpc>
                <a:spcPts val="8480"/>
              </a:lnSpc>
            </a:pPr>
            <a:r>
              <a:rPr lang="en-US" b="true" sz="8000" spc="552">
                <a:solidFill>
                  <a:srgbClr val="000000"/>
                </a:solidFill>
                <a:latin typeface="Montserrat Bold"/>
                <a:ea typeface="Montserrat Bold"/>
                <a:cs typeface="Montserrat Bold"/>
                <a:sym typeface="Montserrat Bold"/>
              </a:rPr>
              <a:t>CHASSIS</a:t>
            </a:r>
          </a:p>
          <a:p>
            <a:pPr algn="l">
              <a:lnSpc>
                <a:spcPts val="8480"/>
              </a:lnSpc>
            </a:pPr>
            <a:r>
              <a:rPr lang="en-US" b="true" sz="8000" spc="552">
                <a:solidFill>
                  <a:srgbClr val="000000"/>
                </a:solidFill>
                <a:latin typeface="Montserrat Bold"/>
                <a:ea typeface="Montserrat Bold"/>
                <a:cs typeface="Montserrat Bold"/>
                <a:sym typeface="Montserrat Bold"/>
              </a:rPr>
              <a:t>EVOLUTION</a:t>
            </a:r>
          </a:p>
        </p:txBody>
      </p:sp>
      <p:sp>
        <p:nvSpPr>
          <p:cNvPr name="TextBox 10" id="10"/>
          <p:cNvSpPr txBox="true"/>
          <p:nvPr/>
        </p:nvSpPr>
        <p:spPr>
          <a:xfrm rot="0">
            <a:off x="1559576" y="3823170"/>
            <a:ext cx="7122131" cy="349250"/>
          </a:xfrm>
          <a:prstGeom prst="rect">
            <a:avLst/>
          </a:prstGeom>
        </p:spPr>
        <p:txBody>
          <a:bodyPr anchor="t" rtlCol="false" tIns="0" lIns="0" bIns="0" rIns="0">
            <a:spAutoFit/>
          </a:bodyPr>
          <a:lstStyle/>
          <a:p>
            <a:pPr algn="l">
              <a:lnSpc>
                <a:spcPts val="2800"/>
              </a:lnSpc>
            </a:pPr>
            <a:r>
              <a:rPr lang="en-US" sz="2000">
                <a:solidFill>
                  <a:srgbClr val="000000"/>
                </a:solidFill>
                <a:latin typeface="Montserrat Classic"/>
                <a:ea typeface="Montserrat Classic"/>
                <a:cs typeface="Montserrat Classic"/>
                <a:sym typeface="Montserrat Classic"/>
              </a:rPr>
              <a:t>From the relatively simple to overly engineered</a:t>
            </a:r>
          </a:p>
        </p:txBody>
      </p:sp>
      <p:sp>
        <p:nvSpPr>
          <p:cNvPr name="TextBox 11" id="11"/>
          <p:cNvSpPr txBox="true"/>
          <p:nvPr/>
        </p:nvSpPr>
        <p:spPr>
          <a:xfrm rot="0">
            <a:off x="6864675" y="8677937"/>
            <a:ext cx="3912203" cy="800100"/>
          </a:xfrm>
          <a:prstGeom prst="rect">
            <a:avLst/>
          </a:prstGeom>
        </p:spPr>
        <p:txBody>
          <a:bodyPr anchor="t" rtlCol="false" tIns="0" lIns="0" bIns="0" rIns="0">
            <a:spAutoFit/>
          </a:bodyPr>
          <a:lstStyle/>
          <a:p>
            <a:pPr algn="ctr">
              <a:lnSpc>
                <a:spcPts val="2100"/>
              </a:lnSpc>
            </a:pPr>
            <a:r>
              <a:rPr lang="en-US" b="true" sz="1500" spc="76">
                <a:solidFill>
                  <a:srgbClr val="000000"/>
                </a:solidFill>
                <a:latin typeface="Montserrat Classic Bold"/>
                <a:ea typeface="Montserrat Classic Bold"/>
                <a:cs typeface="Montserrat Classic Bold"/>
                <a:sym typeface="Montserrat Classic Bold"/>
              </a:rPr>
              <a:t>Obvious inspiration from V8 engines as a battery holder. A fun learning experience</a:t>
            </a:r>
          </a:p>
        </p:txBody>
      </p:sp>
      <p:sp>
        <p:nvSpPr>
          <p:cNvPr name="TextBox 12" id="12"/>
          <p:cNvSpPr txBox="true"/>
          <p:nvPr/>
        </p:nvSpPr>
        <p:spPr>
          <a:xfrm rot="0">
            <a:off x="12397050" y="8677937"/>
            <a:ext cx="3912203" cy="800100"/>
          </a:xfrm>
          <a:prstGeom prst="rect">
            <a:avLst/>
          </a:prstGeom>
        </p:spPr>
        <p:txBody>
          <a:bodyPr anchor="t" rtlCol="false" tIns="0" lIns="0" bIns="0" rIns="0">
            <a:spAutoFit/>
          </a:bodyPr>
          <a:lstStyle/>
          <a:p>
            <a:pPr algn="ctr">
              <a:lnSpc>
                <a:spcPts val="2100"/>
              </a:lnSpc>
            </a:pPr>
            <a:r>
              <a:rPr lang="en-US" b="true" sz="1500" spc="76">
                <a:solidFill>
                  <a:srgbClr val="000000"/>
                </a:solidFill>
                <a:latin typeface="Montserrat Classic Bold"/>
                <a:ea typeface="Montserrat Classic Bold"/>
                <a:cs typeface="Montserrat Classic Bold"/>
                <a:sym typeface="Montserrat Classic Bold"/>
              </a:rPr>
              <a:t>Due to meeting of seperate complex geometries combining the two bodies was very difficult.</a:t>
            </a:r>
          </a:p>
        </p:txBody>
      </p:sp>
      <p:sp>
        <p:nvSpPr>
          <p:cNvPr name="TextBox 13" id="13"/>
          <p:cNvSpPr txBox="true"/>
          <p:nvPr/>
        </p:nvSpPr>
        <p:spPr>
          <a:xfrm rot="0">
            <a:off x="12191310" y="4134320"/>
            <a:ext cx="4117943" cy="533400"/>
          </a:xfrm>
          <a:prstGeom prst="rect">
            <a:avLst/>
          </a:prstGeom>
        </p:spPr>
        <p:txBody>
          <a:bodyPr anchor="t" rtlCol="false" tIns="0" lIns="0" bIns="0" rIns="0">
            <a:spAutoFit/>
          </a:bodyPr>
          <a:lstStyle/>
          <a:p>
            <a:pPr algn="ctr">
              <a:lnSpc>
                <a:spcPts val="2100"/>
              </a:lnSpc>
            </a:pPr>
            <a:r>
              <a:rPr lang="en-US" b="true" sz="1500" spc="76">
                <a:solidFill>
                  <a:srgbClr val="000000"/>
                </a:solidFill>
                <a:latin typeface="Montserrat Classic Bold"/>
                <a:ea typeface="Montserrat Classic Bold"/>
                <a:cs typeface="Montserrat Classic Bold"/>
                <a:sym typeface="Montserrat Classic Bold"/>
              </a:rPr>
              <a:t>Overall fun design but very visually noisy and needlessly overcomplicated.</a:t>
            </a:r>
          </a:p>
        </p:txBody>
      </p:sp>
      <p:sp>
        <p:nvSpPr>
          <p:cNvPr name="TextBox 14" id="14"/>
          <p:cNvSpPr txBox="true"/>
          <p:nvPr/>
        </p:nvSpPr>
        <p:spPr>
          <a:xfrm rot="0">
            <a:off x="1349644" y="8677937"/>
            <a:ext cx="4598003" cy="800100"/>
          </a:xfrm>
          <a:prstGeom prst="rect">
            <a:avLst/>
          </a:prstGeom>
        </p:spPr>
        <p:txBody>
          <a:bodyPr anchor="t" rtlCol="false" tIns="0" lIns="0" bIns="0" rIns="0">
            <a:spAutoFit/>
          </a:bodyPr>
          <a:lstStyle/>
          <a:p>
            <a:pPr algn="ctr">
              <a:lnSpc>
                <a:spcPts val="2100"/>
              </a:lnSpc>
            </a:pPr>
            <a:r>
              <a:rPr lang="en-US" b="true" sz="1500" spc="76">
                <a:solidFill>
                  <a:srgbClr val="000000"/>
                </a:solidFill>
                <a:latin typeface="Montserrat Classic Bold"/>
                <a:ea typeface="Montserrat Classic Bold"/>
                <a:cs typeface="Montserrat Classic Bold"/>
                <a:sym typeface="Montserrat Classic Bold"/>
              </a:rPr>
              <a:t>Mostly simple design with the mouse logo flourish and some geometry showing signs of complexity at the front.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DAGbigT8slo</dc:identifier>
  <dcterms:modified xsi:type="dcterms:W3CDTF">2011-08-01T06:04:30Z</dcterms:modified>
  <cp:revision>1</cp:revision>
  <dc:title>Algernon</dc:title>
</cp:coreProperties>
</file>